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gP5EVKYOujRhE59RVOzq2p5aPrp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Subscriptions M"/>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4-10-09T12:44:21.722">
    <p:pos x="528" y="1215"/>
    <p:text>To include link</p:text>
    <p:extLst>
      <p:ext uri="{C676402C-5697-4E1C-873F-D02D1690AC5C}">
        <p15:threadingInfo timeZoneBias="0"/>
      </p:ext>
      <p:ext uri="http://customooxmlschemas.google.com/">
        <go:slidesCustomData xmlns:go="http://customooxmlschemas.google.com/" commentPostId="AAABW6MRBdY"/>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09bf2adcfe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g309bf2adcfe_0_6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07de4310bf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g307de4310bf_0_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09bf2adcfe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g309bf2adcfe_0_6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2f957b53dea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1" name="Google Shape;221;g2f957b53dea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2f957b53dea_0_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g2f957b53dea_0_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2f957b53dea_0_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9" name="Google Shape;239;g2f957b53dea_0_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2f957b53dea_0_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8" name="Google Shape;248;g2f957b53dea_0_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g2f957b53dea_0_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8" name="Google Shape;258;g2f957b53dea_0_3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09bf2adcf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g309bf2adcfe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09bf2adcfe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g309bf2adcfe_0_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07de4310b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g307de4310bf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07de4310b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g307de4310bf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309bf2adcfe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g309bf2adcfe_0_5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07de4310bf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g307de4310bf_0_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7"/>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1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11"/>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1"/>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1"/>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1"/>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1"/>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5"/>
          <p:cNvSpPr/>
          <p:nvPr>
            <p:ph idx="2" type="pic"/>
          </p:nvPr>
        </p:nvSpPr>
        <p:spPr>
          <a:xfrm>
            <a:off x="5183188" y="987425"/>
            <a:ext cx="6172200" cy="4873625"/>
          </a:xfrm>
          <a:prstGeom prst="rect">
            <a:avLst/>
          </a:prstGeom>
          <a:noFill/>
          <a:ln>
            <a:noFill/>
          </a:ln>
        </p:spPr>
      </p:sp>
      <p:sp>
        <p:nvSpPr>
          <p:cNvPr id="64" name="Google Shape;64;p1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s://drive.google.com/file/d/11g7-8j-qYqxWZVYXiFV_ebNNivuL7PMX/view?usp=drive_link"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20" Type="http://schemas.openxmlformats.org/officeDocument/2006/relationships/hyperlink" Target="https://www.instagram.com/folucoalition/" TargetMode="External"/><Relationship Id="rId22" Type="http://schemas.openxmlformats.org/officeDocument/2006/relationships/image" Target="../media/image13.jpg"/><Relationship Id="rId21" Type="http://schemas.openxmlformats.org/officeDocument/2006/relationships/hyperlink" Target="https://www.instagram.com/eatfoundation/" TargetMode="External"/><Relationship Id="rId24" Type="http://schemas.openxmlformats.org/officeDocument/2006/relationships/image" Target="../media/image4.png"/><Relationship Id="rId23" Type="http://schemas.openxmlformats.org/officeDocument/2006/relationships/image" Target="../media/image5.jpg"/><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png"/><Relationship Id="rId4" Type="http://schemas.openxmlformats.org/officeDocument/2006/relationships/hyperlink" Target="https://x.com/GAINalliance" TargetMode="External"/><Relationship Id="rId9" Type="http://schemas.openxmlformats.org/officeDocument/2006/relationships/hyperlink" Target="https://www.linkedin.com/company/global-alliance-for-improved-nutrition/" TargetMode="External"/><Relationship Id="rId25" Type="http://schemas.openxmlformats.org/officeDocument/2006/relationships/image" Target="../media/image9.jpg"/><Relationship Id="rId5" Type="http://schemas.openxmlformats.org/officeDocument/2006/relationships/hyperlink" Target="https://x.com/EATforum" TargetMode="External"/><Relationship Id="rId6" Type="http://schemas.openxmlformats.org/officeDocument/2006/relationships/hyperlink" Target="https://x.com/FOLUCoalition" TargetMode="External"/><Relationship Id="rId7" Type="http://schemas.openxmlformats.org/officeDocument/2006/relationships/hyperlink" Target="https://x.com/NutritionConnex" TargetMode="External"/><Relationship Id="rId8" Type="http://schemas.openxmlformats.org/officeDocument/2006/relationships/hyperlink" Target="https://www.linkedin.com/company/nutrition-connect/" TargetMode="External"/><Relationship Id="rId11" Type="http://schemas.openxmlformats.org/officeDocument/2006/relationships/hyperlink" Target="https://www.linkedin.com/company/eatfoundation/" TargetMode="External"/><Relationship Id="rId10" Type="http://schemas.openxmlformats.org/officeDocument/2006/relationships/hyperlink" Target="https://www.linkedin.com/company/foodandlandusecoalition/" TargetMode="External"/><Relationship Id="rId13" Type="http://schemas.openxmlformats.org/officeDocument/2006/relationships/hyperlink" Target="https://web.facebook.com/GAINalliance" TargetMode="External"/><Relationship Id="rId12" Type="http://schemas.openxmlformats.org/officeDocument/2006/relationships/hyperlink" Target="https://web.facebook.com/profile.php?id=61566177570580" TargetMode="External"/><Relationship Id="rId15" Type="http://schemas.openxmlformats.org/officeDocument/2006/relationships/hyperlink" Target="https://web.facebook.com/profile.php?id=100063470557718" TargetMode="External"/><Relationship Id="rId14" Type="http://schemas.openxmlformats.org/officeDocument/2006/relationships/hyperlink" Target="https://web.facebook.com/GAINKenya" TargetMode="External"/><Relationship Id="rId17" Type="http://schemas.openxmlformats.org/officeDocument/2006/relationships/hyperlink" Target="https://web.facebook.com/profile.php?id=100063787064272" TargetMode="External"/><Relationship Id="rId16" Type="http://schemas.openxmlformats.org/officeDocument/2006/relationships/hyperlink" Target="https://web.facebook.com/eatforum" TargetMode="External"/><Relationship Id="rId19" Type="http://schemas.openxmlformats.org/officeDocument/2006/relationships/hyperlink" Target="https://www.instagram.com/dietaryshiftcompetition/" TargetMode="External"/><Relationship Id="rId18" Type="http://schemas.openxmlformats.org/officeDocument/2006/relationships/hyperlink" Target="https://www.instagram.com/gainallianc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s://nutritionconnect.org/bahasadishpage" TargetMode="Externa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20" Type="http://schemas.openxmlformats.org/officeDocument/2006/relationships/hyperlink" Target="https://www.instagram.com/folucoalition/" TargetMode="External"/><Relationship Id="rId22" Type="http://schemas.openxmlformats.org/officeDocument/2006/relationships/image" Target="../media/image13.jpg"/><Relationship Id="rId21" Type="http://schemas.openxmlformats.org/officeDocument/2006/relationships/hyperlink" Target="https://www.instagram.com/eatfoundation/" TargetMode="External"/><Relationship Id="rId24" Type="http://schemas.openxmlformats.org/officeDocument/2006/relationships/image" Target="../media/image4.png"/><Relationship Id="rId23" Type="http://schemas.openxmlformats.org/officeDocument/2006/relationships/image" Target="../media/image5.jpg"/><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png"/><Relationship Id="rId4" Type="http://schemas.openxmlformats.org/officeDocument/2006/relationships/hyperlink" Target="https://x.com/GAINalliance" TargetMode="External"/><Relationship Id="rId9" Type="http://schemas.openxmlformats.org/officeDocument/2006/relationships/hyperlink" Target="https://www.linkedin.com/company/global-alliance-for-improved-nutrition/" TargetMode="External"/><Relationship Id="rId25" Type="http://schemas.openxmlformats.org/officeDocument/2006/relationships/image" Target="../media/image9.jpg"/><Relationship Id="rId5" Type="http://schemas.openxmlformats.org/officeDocument/2006/relationships/hyperlink" Target="https://x.com/EATforum" TargetMode="External"/><Relationship Id="rId6" Type="http://schemas.openxmlformats.org/officeDocument/2006/relationships/hyperlink" Target="https://x.com/FOLUCoalition" TargetMode="External"/><Relationship Id="rId7" Type="http://schemas.openxmlformats.org/officeDocument/2006/relationships/hyperlink" Target="https://x.com/NutritionConnex" TargetMode="External"/><Relationship Id="rId8" Type="http://schemas.openxmlformats.org/officeDocument/2006/relationships/hyperlink" Target="https://www.linkedin.com/company/nutrition-connect/" TargetMode="External"/><Relationship Id="rId11" Type="http://schemas.openxmlformats.org/officeDocument/2006/relationships/hyperlink" Target="https://www.linkedin.com/company/eatfoundation/" TargetMode="External"/><Relationship Id="rId10" Type="http://schemas.openxmlformats.org/officeDocument/2006/relationships/hyperlink" Target="https://www.linkedin.com/company/foodandlandusecoalition/" TargetMode="External"/><Relationship Id="rId13" Type="http://schemas.openxmlformats.org/officeDocument/2006/relationships/hyperlink" Target="https://web.facebook.com/GAINalliance" TargetMode="External"/><Relationship Id="rId12" Type="http://schemas.openxmlformats.org/officeDocument/2006/relationships/hyperlink" Target="https://web.facebook.com/profile.php?id=61566177570580" TargetMode="External"/><Relationship Id="rId15" Type="http://schemas.openxmlformats.org/officeDocument/2006/relationships/hyperlink" Target="https://web.facebook.com/profile.php?id=100063470557718" TargetMode="External"/><Relationship Id="rId14" Type="http://schemas.openxmlformats.org/officeDocument/2006/relationships/hyperlink" Target="https://web.facebook.com/GAINKenya" TargetMode="External"/><Relationship Id="rId17" Type="http://schemas.openxmlformats.org/officeDocument/2006/relationships/hyperlink" Target="https://web.facebook.com/profile.php?id=100063787064272" TargetMode="External"/><Relationship Id="rId16" Type="http://schemas.openxmlformats.org/officeDocument/2006/relationships/hyperlink" Target="https://web.facebook.com/eatforum" TargetMode="External"/><Relationship Id="rId19" Type="http://schemas.openxmlformats.org/officeDocument/2006/relationships/hyperlink" Target="https://www.instagram.com/dietaryshiftcompetition/" TargetMode="External"/><Relationship Id="rId18" Type="http://schemas.openxmlformats.org/officeDocument/2006/relationships/hyperlink" Target="https://www.instagram.com/gainalliance/"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hyperlink" Target="https://nutritionconnect.org/dish#" TargetMode="External"/><Relationship Id="rId5" Type="http://schemas.openxmlformats.org/officeDocument/2006/relationships/image" Target="../media/image10.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hyperlink" Target="https://nutritionconnect.org/dish" TargetMode="External"/><Relationship Id="rId5" Type="http://schemas.openxmlformats.org/officeDocument/2006/relationships/hyperlink" Target="https://nutritionconnect.org/dish#" TargetMode="External"/><Relationship Id="rId6" Type="http://schemas.openxmlformats.org/officeDocument/2006/relationships/hyperlink" Target="https://nutritionconnect.org/dish"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hyperlink" Target="https://nutritionconnect.org/dish" TargetMode="External"/><Relationship Id="rId5" Type="http://schemas.openxmlformats.org/officeDocument/2006/relationships/hyperlink" Target="https://nutritionconnect.org/dish#" TargetMode="External"/><Relationship Id="rId6" Type="http://schemas.openxmlformats.org/officeDocument/2006/relationships/hyperlink" Target="https://nutritionconnect.org/dish#" TargetMode="External"/><Relationship Id="rId7" Type="http://schemas.openxmlformats.org/officeDocument/2006/relationships/hyperlink" Target="https://nutritionconnect.org/dish#"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hyperlink" Target="https://nutritionconnect.org/dish#" TargetMode="External"/><Relationship Id="rId5" Type="http://schemas.openxmlformats.org/officeDocument/2006/relationships/hyperlink" Target="https://nutritionconnect.org/dish#"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 Id="rId4" Type="http://schemas.openxmlformats.org/officeDocument/2006/relationships/hyperlink" Target="https://nutritionconnect.org/dish#"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3" name="Shape 83"/>
        <p:cNvGrpSpPr/>
        <p:nvPr/>
      </p:nvGrpSpPr>
      <p:grpSpPr>
        <a:xfrm>
          <a:off x="0" y="0"/>
          <a:ext cx="0" cy="0"/>
          <a:chOff x="0" y="0"/>
          <a:chExt cx="0" cy="0"/>
        </a:xfrm>
      </p:grpSpPr>
      <p:sp>
        <p:nvSpPr>
          <p:cNvPr id="84" name="Google Shape;84;p2"/>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B30933"/>
              </a:buClr>
              <a:buSzPts val="5400"/>
              <a:buFont typeface="Calibri"/>
              <a:buNone/>
            </a:pPr>
            <a:r>
              <a:rPr b="1" lang="en-GB" sz="5400">
                <a:solidFill>
                  <a:srgbClr val="B30933"/>
                </a:solidFill>
                <a:latin typeface="Calibri"/>
                <a:ea typeface="Calibri"/>
                <a:cs typeface="Calibri"/>
                <a:sym typeface="Calibri"/>
              </a:rPr>
              <a:t>BACKGROUND INFORMATION</a:t>
            </a:r>
            <a:endParaRPr/>
          </a:p>
        </p:txBody>
      </p:sp>
      <p:sp>
        <p:nvSpPr>
          <p:cNvPr id="86" name="Google Shape;86;p2"/>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2"/>
          <p:cNvSpPr txBox="1"/>
          <p:nvPr/>
        </p:nvSpPr>
        <p:spPr>
          <a:xfrm>
            <a:off x="838200" y="1929384"/>
            <a:ext cx="10515600" cy="4251960"/>
          </a:xfrm>
          <a:prstGeom prst="rect">
            <a:avLst/>
          </a:prstGeom>
          <a:noFill/>
          <a:ln>
            <a:noFill/>
          </a:ln>
        </p:spPr>
        <p:txBody>
          <a:bodyPr anchorCtr="0" anchor="t" bIns="45700" lIns="91425" spcFirstLastPara="1" rIns="91425" wrap="square" tIns="45700">
            <a:normAutofit lnSpcReduction="10000"/>
          </a:bodyPr>
          <a:lstStyle/>
          <a:p>
            <a:pPr indent="0" lvl="0" marL="0" marR="0" rtl="0" algn="l">
              <a:lnSpc>
                <a:spcPct val="90000"/>
              </a:lnSpc>
              <a:spcBef>
                <a:spcPts val="0"/>
              </a:spcBef>
              <a:spcAft>
                <a:spcPts val="0"/>
              </a:spcAft>
              <a:buClr>
                <a:schemeClr val="dk1"/>
              </a:buClr>
              <a:buSzPts val="1700"/>
              <a:buFont typeface="Arial"/>
              <a:buChar char="•"/>
            </a:pPr>
            <a:r>
              <a:rPr b="0" i="0" lang="en-GB" sz="1700" u="none" cap="none" strike="noStrike">
                <a:solidFill>
                  <a:schemeClr val="dk1"/>
                </a:solidFill>
                <a:latin typeface="Calibri"/>
                <a:ea typeface="Calibri"/>
                <a:cs typeface="Calibri"/>
                <a:sym typeface="Calibri"/>
              </a:rPr>
              <a:t>The Dietary Shifts (DISH) Competition, led by GAIN, EAT, FOLU, and Nutrition Connect seeks innovative solutions to encourage healthier diets in Kenya and Indonesia. The competition aims to address the 'triple malnutrition threat'—under-nutrition, over-nutrition, and micronutrient deficiencies—while aligning these shifts with the Planetary Health Diet. </a:t>
            </a:r>
            <a:endParaRPr/>
          </a:p>
          <a:p>
            <a:pPr indent="107950" lvl="0" marL="0" marR="0" rtl="0" algn="l">
              <a:lnSpc>
                <a:spcPct val="90000"/>
              </a:lnSpc>
              <a:spcBef>
                <a:spcPts val="600"/>
              </a:spcBef>
              <a:spcAft>
                <a:spcPts val="0"/>
              </a:spcAft>
              <a:buClr>
                <a:schemeClr val="dk1"/>
              </a:buClr>
              <a:buSzPts val="1700"/>
              <a:buFont typeface="Arial"/>
              <a:buNone/>
            </a:pPr>
            <a:r>
              <a:t/>
            </a:r>
            <a:endParaRPr b="0" i="0" sz="17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Clr>
                <a:schemeClr val="dk1"/>
              </a:buClr>
              <a:buSzPts val="1700"/>
              <a:buFont typeface="Arial"/>
              <a:buChar char="•"/>
            </a:pPr>
            <a:r>
              <a:rPr b="0" i="0" lang="en-GB" sz="1700" u="none" cap="none" strike="noStrike">
                <a:solidFill>
                  <a:schemeClr val="dk1"/>
                </a:solidFill>
                <a:latin typeface="Calibri"/>
                <a:ea typeface="Calibri"/>
                <a:cs typeface="Calibri"/>
                <a:sym typeface="Calibri"/>
              </a:rPr>
              <a:t>Dietary shifts are urgently needed to tackle Kenya’s and Indonesia’s ‘triple malnutrition threat’ of under-nutrition, over-nutrition and micronutrient deficiencies, while addressing local and global environment and climate issues. 23 million Kenyans are undernourished and 50% of women and 20% of men obese. In Indonesia, 21 % of children are stunted, 7 % wasted, and more than 35 % of adults are overweight or obese.</a:t>
            </a:r>
            <a:endParaRPr/>
          </a:p>
          <a:p>
            <a:pPr indent="107950" lvl="0" marL="0" marR="0" rtl="0" algn="l">
              <a:lnSpc>
                <a:spcPct val="90000"/>
              </a:lnSpc>
              <a:spcBef>
                <a:spcPts val="600"/>
              </a:spcBef>
              <a:spcAft>
                <a:spcPts val="0"/>
              </a:spcAft>
              <a:buClr>
                <a:schemeClr val="dk1"/>
              </a:buClr>
              <a:buSzPts val="1700"/>
              <a:buFont typeface="Arial"/>
              <a:buNone/>
            </a:pPr>
            <a:r>
              <a:t/>
            </a:r>
            <a:endParaRPr b="0" i="0" sz="17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Clr>
                <a:schemeClr val="dk1"/>
              </a:buClr>
              <a:buSzPts val="1700"/>
              <a:buFont typeface="Arial"/>
              <a:buChar char="•"/>
            </a:pPr>
            <a:r>
              <a:rPr b="0" i="0" lang="en-GB" sz="1700" u="none" cap="none" strike="noStrike">
                <a:solidFill>
                  <a:schemeClr val="dk1"/>
                </a:solidFill>
                <a:latin typeface="Calibri"/>
                <a:ea typeface="Calibri"/>
                <a:cs typeface="Calibri"/>
                <a:sym typeface="Calibri"/>
              </a:rPr>
              <a:t>Participants such as think tanks, policymakers, businesses, and civil society organizations are invited to submit solutions that promote increased consumption of fruits, vegetables, legumes, whole grains, and fish, while reducing ultra-processed foods, sugar, and saturated fats. The top 15 solutions will receive up to USD 1,000 each, helping to promote healthier eating habits and address both local health crises and broader environmental challenges.</a:t>
            </a:r>
            <a:endParaRPr/>
          </a:p>
          <a:p>
            <a:pPr indent="107950" lvl="0" marL="0" marR="0" rtl="0" algn="l">
              <a:lnSpc>
                <a:spcPct val="90000"/>
              </a:lnSpc>
              <a:spcBef>
                <a:spcPts val="600"/>
              </a:spcBef>
              <a:spcAft>
                <a:spcPts val="0"/>
              </a:spcAft>
              <a:buClr>
                <a:schemeClr val="dk1"/>
              </a:buClr>
              <a:buSzPts val="1700"/>
              <a:buFont typeface="Arial"/>
              <a:buNone/>
            </a:pPr>
            <a:r>
              <a:t/>
            </a:r>
            <a:endParaRPr b="0" i="0" sz="17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Clr>
                <a:schemeClr val="dk1"/>
              </a:buClr>
              <a:buSzPts val="1700"/>
              <a:buFont typeface="Arial"/>
              <a:buChar char="•"/>
            </a:pPr>
            <a:r>
              <a:rPr b="0" i="0" lang="en-GB" sz="1700" u="none" cap="none" strike="noStrike">
                <a:solidFill>
                  <a:schemeClr val="dk1"/>
                </a:solidFill>
                <a:latin typeface="Calibri"/>
                <a:ea typeface="Calibri"/>
                <a:cs typeface="Calibri"/>
                <a:sym typeface="Calibri"/>
              </a:rPr>
              <a:t>A full messaging document for the DISH Competition can be found </a:t>
            </a:r>
            <a:r>
              <a:rPr b="0" i="0" lang="en-GB" sz="1700" u="sng" cap="none" strike="noStrike">
                <a:solidFill>
                  <a:schemeClr val="dk1"/>
                </a:solidFill>
                <a:latin typeface="Calibri"/>
                <a:ea typeface="Calibri"/>
                <a:cs typeface="Calibri"/>
                <a:sym typeface="Calibri"/>
                <a:hlinkClick r:id="rId3">
                  <a:extLst>
                    <a:ext uri="{A12FA001-AC4F-418D-AE19-62706E023703}">
                      <ahyp:hlinkClr val="tx"/>
                    </a:ext>
                  </a:extLst>
                </a:hlinkClick>
              </a:rPr>
              <a:t>here</a:t>
            </a:r>
            <a:r>
              <a:rPr b="0" i="0" lang="en-GB" sz="1700" u="none" cap="none" strike="noStrike">
                <a:solidFill>
                  <a:schemeClr val="dk1"/>
                </a:solidFill>
                <a:latin typeface="Calibri"/>
                <a:ea typeface="Calibri"/>
                <a:cs typeface="Calibri"/>
                <a:sym typeface="Calibri"/>
              </a:rPr>
              <a:t>.</a:t>
            </a:r>
            <a:endParaRPr/>
          </a:p>
        </p:txBody>
      </p:sp>
      <p:pic>
        <p:nvPicPr>
          <p:cNvPr descr="A logo with a fork and spoon&#10;&#10;Description automatically generated" id="88" name="Google Shape;88;p2"/>
          <p:cNvPicPr preferRelativeResize="0"/>
          <p:nvPr>
            <p:ph idx="1" type="body"/>
          </p:nvPr>
        </p:nvPicPr>
        <p:blipFill rotWithShape="1">
          <a:blip r:embed="rId4">
            <a:alphaModFix/>
          </a:blip>
          <a:srcRect b="0" l="0" r="0" t="0"/>
          <a:stretch/>
        </p:blipFill>
        <p:spPr>
          <a:xfrm>
            <a:off x="10959353" y="0"/>
            <a:ext cx="1232647" cy="123264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1" name="Shape 171"/>
        <p:cNvGrpSpPr/>
        <p:nvPr/>
      </p:nvGrpSpPr>
      <p:grpSpPr>
        <a:xfrm>
          <a:off x="0" y="0"/>
          <a:ext cx="0" cy="0"/>
          <a:chOff x="0" y="0"/>
          <a:chExt cx="0" cy="0"/>
        </a:xfrm>
      </p:grpSpPr>
      <p:sp>
        <p:nvSpPr>
          <p:cNvPr id="172" name="Google Shape;172;g309bf2adcfe_0_60"/>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3" name="Google Shape;173;g309bf2adcfe_0_6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rPr>
              <a:t>October </a:t>
            </a:r>
            <a:r>
              <a:rPr b="1" lang="en-GB" sz="5400">
                <a:solidFill>
                  <a:srgbClr val="00A29B"/>
                </a:solidFill>
                <a:latin typeface="Calibri"/>
                <a:ea typeface="Calibri"/>
                <a:cs typeface="Calibri"/>
                <a:sym typeface="Calibri"/>
              </a:rPr>
              <a:t>Social Media Copy</a:t>
            </a:r>
            <a:endParaRPr/>
          </a:p>
        </p:txBody>
      </p:sp>
      <p:sp>
        <p:nvSpPr>
          <p:cNvPr id="174" name="Google Shape;174;g309bf2adcfe_0_60"/>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75" name="Google Shape;175;g309bf2adcfe_0_60"/>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76" name="Google Shape;176;g309bf2adcfe_0_60"/>
          <p:cNvSpPr txBox="1"/>
          <p:nvPr/>
        </p:nvSpPr>
        <p:spPr>
          <a:xfrm>
            <a:off x="957225" y="2129025"/>
            <a:ext cx="5201700" cy="4364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14</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5 Days Left!</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The clock is ticking!</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You have 5 days to submit your innovative solutions that are promoting healthier eating habits in Kenya or Indonesia.</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Apply now: https://nutritionconnect.org/dish#</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Deadline: 31 October 2024</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#DISH2024 #DISHCompetition #GAIN #Malnutrition #HealthyDiet #Kenya #SustainableEating #FoodForFuture #PlanetaryHealthDiet #DietaryShifts #SustainableSolutions #EAT</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5⃣Days Left!📢 The clock is ticking! You have 5 days to submit your innovative ideas for promoting healthy eating habits in Kenya or Indonesia.</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Apply now: https://nutritionconnect.org/dish#</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Deadline: 31 October 2024</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#DISH2024</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@GAINalliance @EATforum @FOLUCoalition @NutritionConnex</a:t>
            </a:r>
            <a:endParaRPr sz="1100">
              <a:solidFill>
                <a:schemeClr val="dk1"/>
              </a:solidFill>
              <a:highlight>
                <a:srgbClr val="FFFFFF"/>
              </a:highlight>
              <a:latin typeface="Calibri"/>
              <a:ea typeface="Calibri"/>
              <a:cs typeface="Calibri"/>
              <a:sym typeface="Calibri"/>
            </a:endParaRPr>
          </a:p>
        </p:txBody>
      </p:sp>
      <p:sp>
        <p:nvSpPr>
          <p:cNvPr id="177" name="Google Shape;177;g309bf2adcfe_0_60"/>
          <p:cNvSpPr txBox="1"/>
          <p:nvPr/>
        </p:nvSpPr>
        <p:spPr>
          <a:xfrm>
            <a:off x="6660125" y="2129025"/>
            <a:ext cx="4915200" cy="47886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15</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4 Days to go!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Don’t miss your chance to contribute to Kenya's or Indonesia's healthy eating revolution! Showcase your creative, innovative solutions for the #DISHCompetition!</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Submit today: https://nutritionconnect.org/dish#</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 Deadline: 31 October 2024</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#DISH2024 #DISHCompetition #GAIN #Malnutrition #HealthyDiet #Kenya #SustainableEating #FoodForFuture #PlanetaryHealthDiet #DietaryShifts #SustainableSolutions #EAT</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4⃣ Days to go!</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⏰Don’t miss your chance to contribute to Kenya's or Indonesia's healthy eating revolution! Showcase your creative, policy-driven, or innovative solutions for the #DISHCompetition!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Submit today: https://nutritionconnect.org/dish#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#DISH2024 #DISHCompetition </a:t>
            </a:r>
            <a:endParaRPr sz="1100">
              <a:solidFill>
                <a:schemeClr val="dk1"/>
              </a:solidFill>
              <a:highlight>
                <a:srgbClr val="FFFFFF"/>
              </a:highlight>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1" name="Shape 181"/>
        <p:cNvGrpSpPr/>
        <p:nvPr/>
      </p:nvGrpSpPr>
      <p:grpSpPr>
        <a:xfrm>
          <a:off x="0" y="0"/>
          <a:ext cx="0" cy="0"/>
          <a:chOff x="0" y="0"/>
          <a:chExt cx="0" cy="0"/>
        </a:xfrm>
      </p:grpSpPr>
      <p:sp>
        <p:nvSpPr>
          <p:cNvPr id="182" name="Google Shape;182;g307de4310bf_0_27"/>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g307de4310bf_0_27"/>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rPr>
              <a:t>October </a:t>
            </a:r>
            <a:r>
              <a:rPr b="1" lang="en-GB" sz="5400">
                <a:solidFill>
                  <a:srgbClr val="00A29B"/>
                </a:solidFill>
                <a:latin typeface="Calibri"/>
                <a:ea typeface="Calibri"/>
                <a:cs typeface="Calibri"/>
                <a:sym typeface="Calibri"/>
              </a:rPr>
              <a:t>Social Media Copy</a:t>
            </a:r>
            <a:endParaRPr/>
          </a:p>
        </p:txBody>
      </p:sp>
      <p:sp>
        <p:nvSpPr>
          <p:cNvPr id="184" name="Google Shape;184;g307de4310bf_0_27"/>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85" name="Google Shape;185;g307de4310bf_0_27"/>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86" name="Google Shape;186;g307de4310bf_0_27"/>
          <p:cNvSpPr txBox="1"/>
          <p:nvPr/>
        </p:nvSpPr>
        <p:spPr>
          <a:xfrm>
            <a:off x="775600" y="2465025"/>
            <a:ext cx="5782800" cy="40278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16</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3 days remaining!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Time is running out—submit your solution now and Be The Change. Be a part of the revoulution in getting Kenyans and Indonesians to eat healthier diets.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Apply here: https://nutritionconnect.org/dish#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Deadline: 31 October 2024</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#DISH2024 #DISHCompetition #GAIN #Malnutrition #HealthyDiet #Kenya #SustainableEating #FoodForFuture #PlanetaryHealthDiet #DietaryShifts #SustainableSolutions #EAT</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3⃣ days remaining!</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⏳Time is running out—submit your solution now and play a part in getting Kenyans and Indonesians to eat healthier diets.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Apply here: https://nutritionconnect.org/dish#</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#DISH2024 #DISHCompetition</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@GAINalliance @EATforum @FOLUCoalition @NutritionConnex</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p:txBody>
      </p:sp>
      <p:sp>
        <p:nvSpPr>
          <p:cNvPr id="187" name="Google Shape;187;g307de4310bf_0_27"/>
          <p:cNvSpPr txBox="1"/>
          <p:nvPr/>
        </p:nvSpPr>
        <p:spPr>
          <a:xfrm>
            <a:off x="6856275" y="2428700"/>
            <a:ext cx="4719300" cy="44889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17</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Only 48 hours left!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This is your last chance to participate in shaping Kenya’s or Indonesia’s healthy eating habits. Submit your proposal NOW !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Submit here: https://nutritionconnect.org/dish#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Deadline: 31 October 2024</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#DISH2024 #DISHCompetition #GAIN #Malnutrition #HealthyDiet #Kenya #SustainableEating #FoodForFuture #PlanetaryHealthDiet #DietaryShifts #SustainableSolutions #EAT</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Only 4⃣8⃣ hours left!</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⏱️This is your last chance to participate in shaping Kenya’s or Indonesia’s healthy eating habits. Submit your proposal before it’s too late!</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Submit here: https://nutritionconnect.org/dish#</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#DISHCompetition</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@GAINalliance @EATforum @FOLUCoalition @NutritionConnex</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1" name="Shape 191"/>
        <p:cNvGrpSpPr/>
        <p:nvPr/>
      </p:nvGrpSpPr>
      <p:grpSpPr>
        <a:xfrm>
          <a:off x="0" y="0"/>
          <a:ext cx="0" cy="0"/>
          <a:chOff x="0" y="0"/>
          <a:chExt cx="0" cy="0"/>
        </a:xfrm>
      </p:grpSpPr>
      <p:sp>
        <p:nvSpPr>
          <p:cNvPr id="192" name="Google Shape;192;g309bf2adcfe_0_69"/>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g309bf2adcfe_0_69"/>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rPr>
              <a:t>October </a:t>
            </a:r>
            <a:r>
              <a:rPr b="1" lang="en-GB" sz="5400">
                <a:solidFill>
                  <a:srgbClr val="00A29B"/>
                </a:solidFill>
                <a:latin typeface="Calibri"/>
                <a:ea typeface="Calibri"/>
                <a:cs typeface="Calibri"/>
                <a:sym typeface="Calibri"/>
              </a:rPr>
              <a:t>Social Media Copy</a:t>
            </a:r>
            <a:endParaRPr/>
          </a:p>
        </p:txBody>
      </p:sp>
      <p:sp>
        <p:nvSpPr>
          <p:cNvPr id="194" name="Google Shape;194;g309bf2adcfe_0_69"/>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95" name="Google Shape;195;g309bf2adcfe_0_69"/>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96" name="Google Shape;196;g309bf2adcfe_0_69"/>
          <p:cNvSpPr txBox="1"/>
          <p:nvPr/>
        </p:nvSpPr>
        <p:spPr>
          <a:xfrm>
            <a:off x="1008075" y="2238000"/>
            <a:ext cx="5749500" cy="42549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17</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It’s the final Call!</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JUST 24 hours left ! YOU can make a difference with your ideas on how to get Kenya and Indonesia eating healthier. Act NOW!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Apply today: https://nutritionconnect.org/dish#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Deadline: 31 October 2024</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#DISH2024 #DISHCompetition #GAIN #Malnutrition #HealthyDiet #Kenya #SustainableEating #FoodForFuture #PlanetaryHealthDiet #DietaryShifts #SustainableSolutions #EAT #FoodSystems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It’s the final Call!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You’ve got 2⃣4⃣ hours to make a difference with your ideas on healthy eating. Act now!</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Apply today: https://nutritionconnect.org/dish#  🗓️ Deadline: 31 October 2024</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#DISH2024 #DISHCompetition #GAIN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@GAINalliance @EATforum @FOLUCoalition @NutritionConnex</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p:txBody>
      </p:sp>
      <p:sp>
        <p:nvSpPr>
          <p:cNvPr id="197" name="Google Shape;197;g309bf2adcfe_0_69"/>
          <p:cNvSpPr txBox="1"/>
          <p:nvPr/>
        </p:nvSpPr>
        <p:spPr>
          <a:xfrm>
            <a:off x="6920400" y="1735800"/>
            <a:ext cx="4655100" cy="51819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600"/>
              </a:spcBef>
              <a:spcAft>
                <a:spcPts val="0"/>
              </a:spcAft>
              <a:buNone/>
            </a:pPr>
            <a:r>
              <a:t/>
            </a:r>
            <a:endParaRPr sz="900">
              <a:solidFill>
                <a:schemeClr val="dk1"/>
              </a:solidFill>
              <a:highlight>
                <a:srgbClr val="FFFFFF"/>
              </a:highligh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01" name="Shape 201"/>
        <p:cNvGrpSpPr/>
        <p:nvPr/>
      </p:nvGrpSpPr>
      <p:grpSpPr>
        <a:xfrm>
          <a:off x="0" y="0"/>
          <a:ext cx="0" cy="0"/>
          <a:chOff x="0" y="0"/>
          <a:chExt cx="0" cy="0"/>
        </a:xfrm>
      </p:grpSpPr>
      <p:sp>
        <p:nvSpPr>
          <p:cNvPr id="202" name="Google Shape;202;p5"/>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6900"/>
              </a:buClr>
              <a:buSzPct val="100000"/>
              <a:buFont typeface="Calibri"/>
              <a:buNone/>
            </a:pPr>
            <a:r>
              <a:rPr b="1" lang="en-GB" sz="5400">
                <a:solidFill>
                  <a:srgbClr val="FF6900"/>
                </a:solidFill>
                <a:latin typeface="Calibri"/>
                <a:ea typeface="Calibri"/>
                <a:cs typeface="Calibri"/>
                <a:sym typeface="Calibri"/>
              </a:rPr>
              <a:t>INTERACT WITH US THROUGH HASHTAGS</a:t>
            </a:r>
            <a:endParaRPr/>
          </a:p>
        </p:txBody>
      </p:sp>
      <p:sp>
        <p:nvSpPr>
          <p:cNvPr id="204" name="Google Shape;204;p5"/>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5" name="Google Shape;205;p5"/>
          <p:cNvSpPr txBox="1"/>
          <p:nvPr/>
        </p:nvSpPr>
        <p:spPr>
          <a:xfrm>
            <a:off x="838200" y="1929384"/>
            <a:ext cx="10853928" cy="578935"/>
          </a:xfrm>
          <a:prstGeom prst="rect">
            <a:avLst/>
          </a:prstGeom>
          <a:noFill/>
          <a:ln>
            <a:noFill/>
          </a:ln>
        </p:spPr>
        <p:txBody>
          <a:bodyPr anchorCtr="0" anchor="t" bIns="45700" lIns="91425" spcFirstLastPara="1" rIns="91425" wrap="square" tIns="45700">
            <a:normAutofit/>
          </a:bodyPr>
          <a:lstStyle/>
          <a:p>
            <a:pPr indent="0" lvl="0" marL="0" marR="0" rtl="0" algn="l">
              <a:lnSpc>
                <a:spcPct val="70000"/>
              </a:lnSpc>
              <a:spcBef>
                <a:spcPts val="0"/>
              </a:spcBef>
              <a:spcAft>
                <a:spcPts val="0"/>
              </a:spcAft>
              <a:buNone/>
            </a:pPr>
            <a:r>
              <a:rPr b="0" i="0" lang="en-GB" sz="1935" u="none" cap="none" strike="noStrike">
                <a:solidFill>
                  <a:schemeClr val="dk1"/>
                </a:solidFill>
                <a:latin typeface="Calibri"/>
                <a:ea typeface="Calibri"/>
                <a:cs typeface="Calibri"/>
                <a:sym typeface="Calibri"/>
              </a:rPr>
              <a:t>We are using four main hashtags for the competition to create a cohesive conversation across all social media platforms:</a:t>
            </a:r>
            <a:endParaRPr b="1" i="0" sz="1935" u="sng" cap="none" strike="noStrike">
              <a:solidFill>
                <a:schemeClr val="dk1"/>
              </a:solidFill>
              <a:latin typeface="Calibri"/>
              <a:ea typeface="Calibri"/>
              <a:cs typeface="Calibri"/>
              <a:sym typeface="Calibri"/>
            </a:endParaRPr>
          </a:p>
        </p:txBody>
      </p:sp>
      <p:pic>
        <p:nvPicPr>
          <p:cNvPr descr="A logo with a fork and spoon&#10;&#10;Description automatically generated" id="206" name="Google Shape;206;p5"/>
          <p:cNvPicPr preferRelativeResize="0"/>
          <p:nvPr>
            <p:ph idx="1" type="body"/>
          </p:nvPr>
        </p:nvPicPr>
        <p:blipFill rotWithShape="1">
          <a:blip r:embed="rId3">
            <a:alphaModFix/>
          </a:blip>
          <a:srcRect b="0" l="0" r="0" t="0"/>
          <a:stretch/>
        </p:blipFill>
        <p:spPr>
          <a:xfrm>
            <a:off x="10959353" y="0"/>
            <a:ext cx="1232647" cy="1232647"/>
          </a:xfrm>
          <a:prstGeom prst="rect">
            <a:avLst/>
          </a:prstGeom>
          <a:noFill/>
          <a:ln>
            <a:noFill/>
          </a:ln>
        </p:spPr>
      </p:pic>
      <p:sp>
        <p:nvSpPr>
          <p:cNvPr id="207" name="Google Shape;207;p5"/>
          <p:cNvSpPr txBox="1"/>
          <p:nvPr/>
        </p:nvSpPr>
        <p:spPr>
          <a:xfrm>
            <a:off x="6687644" y="2508319"/>
            <a:ext cx="3128700" cy="762300"/>
          </a:xfrm>
          <a:prstGeom prst="rect">
            <a:avLst/>
          </a:prstGeom>
          <a:noFill/>
          <a:ln>
            <a:noFill/>
          </a:ln>
        </p:spPr>
        <p:txBody>
          <a:bodyPr anchorCtr="0" anchor="t" bIns="45700" lIns="91425" spcFirstLastPara="1" rIns="91425" wrap="square" tIns="45700">
            <a:normAutofit/>
          </a:bodyPr>
          <a:lstStyle/>
          <a:p>
            <a:pPr indent="0" lvl="0" marL="0" marR="0" rtl="0" algn="l">
              <a:lnSpc>
                <a:spcPct val="80000"/>
              </a:lnSpc>
              <a:spcBef>
                <a:spcPts val="0"/>
              </a:spcBef>
              <a:spcAft>
                <a:spcPts val="0"/>
              </a:spcAft>
              <a:buNone/>
            </a:pPr>
            <a:r>
              <a:rPr b="1" i="0" lang="en-GB" sz="2000" u="none" cap="none" strike="noStrike">
                <a:solidFill>
                  <a:schemeClr val="dk1"/>
                </a:solidFill>
                <a:latin typeface="Calibri"/>
                <a:ea typeface="Calibri"/>
                <a:cs typeface="Calibri"/>
                <a:sym typeface="Calibri"/>
              </a:rPr>
              <a:t>#HealthyEating</a:t>
            </a:r>
            <a:endParaRPr sz="1200"/>
          </a:p>
          <a:p>
            <a:pPr indent="0" lvl="0" marL="0" marR="0" rtl="0" algn="l">
              <a:lnSpc>
                <a:spcPct val="80000"/>
              </a:lnSpc>
              <a:spcBef>
                <a:spcPts val="600"/>
              </a:spcBef>
              <a:spcAft>
                <a:spcPts val="0"/>
              </a:spcAft>
              <a:buNone/>
            </a:pPr>
            <a:r>
              <a:rPr b="1" i="0" lang="en-GB" sz="2000" u="none" cap="none" strike="noStrike">
                <a:solidFill>
                  <a:schemeClr val="dk1"/>
                </a:solidFill>
                <a:latin typeface="Calibri"/>
                <a:ea typeface="Calibri"/>
                <a:cs typeface="Calibri"/>
                <a:sym typeface="Calibri"/>
              </a:rPr>
              <a:t>#SustainableDiets</a:t>
            </a:r>
            <a:endParaRPr sz="1200"/>
          </a:p>
        </p:txBody>
      </p:sp>
      <p:grpSp>
        <p:nvGrpSpPr>
          <p:cNvPr id="208" name="Google Shape;208;p5"/>
          <p:cNvGrpSpPr/>
          <p:nvPr/>
        </p:nvGrpSpPr>
        <p:grpSpPr>
          <a:xfrm>
            <a:off x="747554" y="4676222"/>
            <a:ext cx="11035220" cy="2181778"/>
            <a:chOff x="758748" y="4541752"/>
            <a:chExt cx="11035220" cy="2181778"/>
          </a:xfrm>
        </p:grpSpPr>
        <p:sp>
          <p:nvSpPr>
            <p:cNvPr id="209" name="Google Shape;209;p5"/>
            <p:cNvSpPr txBox="1"/>
            <p:nvPr/>
          </p:nvSpPr>
          <p:spPr>
            <a:xfrm>
              <a:off x="6094476" y="4541752"/>
              <a:ext cx="2452521" cy="1381675"/>
            </a:xfrm>
            <a:prstGeom prst="rect">
              <a:avLst/>
            </a:prstGeom>
            <a:noFill/>
            <a:ln>
              <a:noFill/>
            </a:ln>
          </p:spPr>
          <p:txBody>
            <a:bodyPr anchorCtr="0" anchor="t" bIns="45700" lIns="91425" spcFirstLastPara="1" rIns="91425" wrap="square" tIns="45700">
              <a:normAutofit/>
            </a:bodyPr>
            <a:lstStyle/>
            <a:p>
              <a:pPr indent="-285750" lvl="0" marL="285750" marR="0" rtl="0" algn="l">
                <a:lnSpc>
                  <a:spcPct val="90000"/>
                </a:lnSpc>
                <a:spcBef>
                  <a:spcPts val="0"/>
                </a:spcBef>
                <a:spcAft>
                  <a:spcPts val="0"/>
                </a:spcAft>
                <a:buClr>
                  <a:schemeClr val="dk1"/>
                </a:buClr>
                <a:buSzPts val="1400"/>
                <a:buFont typeface="Arial"/>
                <a:buChar char="•"/>
              </a:pPr>
              <a:r>
                <a:rPr b="1" i="0" lang="en-GB" sz="1400" u="none" cap="none" strike="noStrike">
                  <a:solidFill>
                    <a:schemeClr val="dk1"/>
                  </a:solidFill>
                  <a:latin typeface="Calibri"/>
                  <a:ea typeface="Calibri"/>
                  <a:cs typeface="Calibri"/>
                  <a:sym typeface="Calibri"/>
                </a:rPr>
                <a:t>X (Formerly Twitter)</a:t>
              </a:r>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4">
                    <a:extLst>
                      <a:ext uri="{A12FA001-AC4F-418D-AE19-62706E023703}">
                        <ahyp:hlinkClr val="tx"/>
                      </a:ext>
                    </a:extLst>
                  </a:hlinkClick>
                </a:rPr>
                <a:t>@GAINalliance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5">
                    <a:extLst>
                      <a:ext uri="{A12FA001-AC4F-418D-AE19-62706E023703}">
                        <ahyp:hlinkClr val="tx"/>
                      </a:ext>
                    </a:extLst>
                  </a:hlinkClick>
                </a:rPr>
                <a:t>@EATforum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6">
                    <a:extLst>
                      <a:ext uri="{A12FA001-AC4F-418D-AE19-62706E023703}">
                        <ahyp:hlinkClr val="tx"/>
                      </a:ext>
                    </a:extLst>
                  </a:hlinkClick>
                </a:rPr>
                <a:t>@FOLUCoalition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7">
                    <a:extLst>
                      <a:ext uri="{A12FA001-AC4F-418D-AE19-62706E023703}">
                        <ahyp:hlinkClr val="tx"/>
                      </a:ext>
                    </a:extLst>
                  </a:hlinkClick>
                </a:rPr>
                <a:t>@NutritionConnex</a:t>
              </a:r>
              <a:endParaRPr b="1" i="0" sz="1400" u="none" cap="none" strike="noStrike">
                <a:solidFill>
                  <a:schemeClr val="dk1"/>
                </a:solidFill>
                <a:latin typeface="Calibri"/>
                <a:ea typeface="Calibri"/>
                <a:cs typeface="Calibri"/>
                <a:sym typeface="Calibri"/>
              </a:endParaRPr>
            </a:p>
          </p:txBody>
        </p:sp>
        <p:sp>
          <p:nvSpPr>
            <p:cNvPr id="210" name="Google Shape;210;p5"/>
            <p:cNvSpPr txBox="1"/>
            <p:nvPr/>
          </p:nvSpPr>
          <p:spPr>
            <a:xfrm>
              <a:off x="3322814" y="4541752"/>
              <a:ext cx="3031505" cy="155435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i="0" lang="en-GB" sz="1400" u="none" cap="none" strike="noStrike">
                  <a:solidFill>
                    <a:schemeClr val="dk1"/>
                  </a:solidFill>
                  <a:latin typeface="Calibri"/>
                  <a:ea typeface="Calibri"/>
                  <a:cs typeface="Calibri"/>
                  <a:sym typeface="Calibri"/>
                </a:rPr>
                <a:t>LinkedIn</a:t>
              </a:r>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8">
                    <a:extLst>
                      <a:ext uri="{A12FA001-AC4F-418D-AE19-62706E023703}">
                        <ahyp:hlinkClr val="tx"/>
                      </a:ext>
                    </a:extLst>
                  </a:hlinkClick>
                </a:rPr>
                <a:t>Nutrition Connect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9">
                    <a:extLst>
                      <a:ext uri="{A12FA001-AC4F-418D-AE19-62706E023703}">
                        <ahyp:hlinkClr val="tx"/>
                      </a:ext>
                    </a:extLst>
                  </a:hlinkClick>
                </a:rPr>
                <a:t>Global Alliance for Improved Nutrition (GAIN)</a:t>
              </a:r>
              <a:r>
                <a:rPr b="1" i="0" lang="en-GB" sz="1400" u="none" cap="none" strike="noStrike">
                  <a:solidFill>
                    <a:schemeClr val="dk1"/>
                  </a:solidFill>
                  <a:latin typeface="Calibri"/>
                  <a:ea typeface="Calibri"/>
                  <a:cs typeface="Calibri"/>
                  <a:sym typeface="Calibri"/>
                </a:rPr>
                <a:t> </a:t>
              </a:r>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0">
                    <a:extLst>
                      <a:ext uri="{A12FA001-AC4F-418D-AE19-62706E023703}">
                        <ahyp:hlinkClr val="tx"/>
                      </a:ext>
                    </a:extLst>
                  </a:hlinkClick>
                </a:rPr>
                <a:t>Food and Land Use Coalition (FOLU)</a:t>
              </a:r>
              <a:r>
                <a:rPr b="1" i="0" lang="en-GB" sz="1400" u="none" cap="none" strike="noStrike">
                  <a:solidFill>
                    <a:schemeClr val="dk1"/>
                  </a:solidFill>
                  <a:latin typeface="Calibri"/>
                  <a:ea typeface="Calibri"/>
                  <a:cs typeface="Calibri"/>
                  <a:sym typeface="Calibri"/>
                </a:rPr>
                <a:t> - </a:t>
              </a:r>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1">
                    <a:extLst>
                      <a:ext uri="{A12FA001-AC4F-418D-AE19-62706E023703}">
                        <ahyp:hlinkClr val="tx"/>
                      </a:ext>
                    </a:extLst>
                  </a:hlinkClick>
                </a:rPr>
                <a:t>EAT</a:t>
              </a:r>
              <a:endParaRPr b="1" i="0" sz="1400" u="none" cap="none" strike="noStrike">
                <a:solidFill>
                  <a:schemeClr val="dk1"/>
                </a:solidFill>
                <a:latin typeface="Calibri"/>
                <a:ea typeface="Calibri"/>
                <a:cs typeface="Calibri"/>
                <a:sym typeface="Calibri"/>
              </a:endParaRPr>
            </a:p>
          </p:txBody>
        </p:sp>
        <p:sp>
          <p:nvSpPr>
            <p:cNvPr id="211" name="Google Shape;211;p5"/>
            <p:cNvSpPr txBox="1"/>
            <p:nvPr/>
          </p:nvSpPr>
          <p:spPr>
            <a:xfrm>
              <a:off x="8546997" y="4541752"/>
              <a:ext cx="3246971" cy="2181778"/>
            </a:xfrm>
            <a:prstGeom prst="rect">
              <a:avLst/>
            </a:prstGeom>
            <a:noFill/>
            <a:ln>
              <a:noFill/>
            </a:ln>
          </p:spPr>
          <p:txBody>
            <a:bodyPr anchorCtr="0" anchor="t" bIns="45700" lIns="91425" spcFirstLastPara="1" rIns="91425" wrap="square" tIns="45700">
              <a:normAutofit lnSpcReduction="10000"/>
            </a:bodyPr>
            <a:lstStyle/>
            <a:p>
              <a:pPr indent="0" lvl="0" marL="0" marR="0" rtl="0" algn="l">
                <a:lnSpc>
                  <a:spcPct val="90000"/>
                </a:lnSpc>
                <a:spcBef>
                  <a:spcPts val="0"/>
                </a:spcBef>
                <a:spcAft>
                  <a:spcPts val="0"/>
                </a:spcAft>
                <a:buNone/>
              </a:pPr>
              <a:r>
                <a:rPr b="1" i="0" lang="en-GB" sz="1400" u="none" cap="none" strike="noStrike">
                  <a:solidFill>
                    <a:schemeClr val="dk1"/>
                  </a:solidFill>
                  <a:latin typeface="Calibri"/>
                  <a:ea typeface="Calibri"/>
                  <a:cs typeface="Calibri"/>
                  <a:sym typeface="Calibri"/>
                </a:rPr>
                <a:t>Facebook</a:t>
              </a:r>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2">
                    <a:extLst>
                      <a:ext uri="{A12FA001-AC4F-418D-AE19-62706E023703}">
                        <ahyp:hlinkClr val="tx"/>
                      </a:ext>
                    </a:extLst>
                  </a:hlinkClick>
                </a:rPr>
                <a:t>Dietary Shift Competition – DISH </a:t>
              </a:r>
              <a:r>
                <a:rPr b="1" i="0" lang="en-GB" sz="1400" u="none" cap="none" strike="noStrike">
                  <a:solidFill>
                    <a:schemeClr val="dk1"/>
                  </a:solidFill>
                  <a:latin typeface="Calibri"/>
                  <a:ea typeface="Calibri"/>
                  <a:cs typeface="Calibri"/>
                  <a:sym typeface="Calibri"/>
                </a:rPr>
                <a:t>-</a:t>
              </a:r>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3">
                    <a:extLst>
                      <a:ext uri="{A12FA001-AC4F-418D-AE19-62706E023703}">
                        <ahyp:hlinkClr val="tx"/>
                      </a:ext>
                    </a:extLst>
                  </a:hlinkClick>
                </a:rPr>
                <a:t>Global Alliance for Improved Nutrition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4">
                    <a:extLst>
                      <a:ext uri="{A12FA001-AC4F-418D-AE19-62706E023703}">
                        <ahyp:hlinkClr val="tx"/>
                      </a:ext>
                    </a:extLst>
                  </a:hlinkClick>
                </a:rPr>
                <a:t>Global Alliance for Improved Nutrition – Kenya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5">
                    <a:extLst>
                      <a:ext uri="{A12FA001-AC4F-418D-AE19-62706E023703}">
                        <ahyp:hlinkClr val="tx"/>
                      </a:ext>
                    </a:extLst>
                  </a:hlinkClick>
                </a:rPr>
                <a:t>Food and Land Use Coalition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6">
                    <a:extLst>
                      <a:ext uri="{A12FA001-AC4F-418D-AE19-62706E023703}">
                        <ahyp:hlinkClr val="tx"/>
                      </a:ext>
                    </a:extLst>
                  </a:hlinkClick>
                </a:rPr>
                <a:t>EAT Foundation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7">
                    <a:extLst>
                      <a:ext uri="{A12FA001-AC4F-418D-AE19-62706E023703}">
                        <ahyp:hlinkClr val="tx"/>
                      </a:ext>
                    </a:extLst>
                  </a:hlinkClick>
                </a:rPr>
                <a:t>Nutrition Connect </a:t>
              </a:r>
              <a:endParaRPr b="1" i="0" sz="1400" u="none" cap="none" strike="noStrike">
                <a:solidFill>
                  <a:schemeClr val="dk1"/>
                </a:solidFill>
                <a:latin typeface="Calibri"/>
                <a:ea typeface="Calibri"/>
                <a:cs typeface="Calibri"/>
                <a:sym typeface="Calibri"/>
              </a:endParaRPr>
            </a:p>
          </p:txBody>
        </p:sp>
        <p:sp>
          <p:nvSpPr>
            <p:cNvPr id="212" name="Google Shape;212;p5"/>
            <p:cNvSpPr txBox="1"/>
            <p:nvPr/>
          </p:nvSpPr>
          <p:spPr>
            <a:xfrm>
              <a:off x="758748" y="4541752"/>
              <a:ext cx="2452521" cy="121014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i="0" lang="en-GB" sz="1400" u="none" cap="none" strike="noStrike">
                  <a:solidFill>
                    <a:schemeClr val="dk1"/>
                  </a:solidFill>
                  <a:latin typeface="Calibri"/>
                  <a:ea typeface="Calibri"/>
                  <a:cs typeface="Calibri"/>
                  <a:sym typeface="Calibri"/>
                </a:rPr>
                <a:t>Instagram </a:t>
              </a:r>
              <a:endParaRPr b="1"/>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8">
                    <a:extLst>
                      <a:ext uri="{A12FA001-AC4F-418D-AE19-62706E023703}">
                        <ahyp:hlinkClr val="tx"/>
                      </a:ext>
                    </a:extLst>
                  </a:hlinkClick>
                </a:rPr>
                <a:t>@gainalliance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none" cap="none" strike="noStrike">
                  <a:solidFill>
                    <a:schemeClr val="dk1"/>
                  </a:solidFill>
                  <a:latin typeface="Calibri"/>
                  <a:ea typeface="Calibri"/>
                  <a:cs typeface="Calibri"/>
                  <a:sym typeface="Calibri"/>
                </a:rPr>
                <a:t> </a:t>
              </a:r>
              <a:r>
                <a:rPr b="1" i="0" lang="en-GB" sz="1400" u="sng" cap="none" strike="noStrike">
                  <a:solidFill>
                    <a:schemeClr val="dk1"/>
                  </a:solidFill>
                  <a:latin typeface="Calibri"/>
                  <a:ea typeface="Calibri"/>
                  <a:cs typeface="Calibri"/>
                  <a:sym typeface="Calibri"/>
                  <a:hlinkClick r:id="rId19">
                    <a:extLst>
                      <a:ext uri="{A12FA001-AC4F-418D-AE19-62706E023703}">
                        <ahyp:hlinkClr val="tx"/>
                      </a:ext>
                    </a:extLst>
                  </a:hlinkClick>
                </a:rPr>
                <a:t>@Dietaryshiftcompetition</a:t>
              </a:r>
              <a:endParaRPr b="1"/>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20">
                    <a:extLst>
                      <a:ext uri="{A12FA001-AC4F-418D-AE19-62706E023703}">
                        <ahyp:hlinkClr val="tx"/>
                      </a:ext>
                    </a:extLst>
                  </a:hlinkClick>
                </a:rPr>
                <a:t>@Folucoalition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21">
                    <a:extLst>
                      <a:ext uri="{A12FA001-AC4F-418D-AE19-62706E023703}">
                        <ahyp:hlinkClr val="tx"/>
                      </a:ext>
                    </a:extLst>
                  </a:hlinkClick>
                </a:rPr>
                <a:t>@eatfoundation </a:t>
              </a:r>
              <a:endParaRPr b="1" i="0" sz="1400" u="none" cap="none" strike="noStrike">
                <a:solidFill>
                  <a:schemeClr val="dk1"/>
                </a:solidFill>
                <a:latin typeface="Calibri"/>
                <a:ea typeface="Calibri"/>
                <a:cs typeface="Calibri"/>
                <a:sym typeface="Calibri"/>
              </a:endParaRPr>
            </a:p>
          </p:txBody>
        </p:sp>
      </p:grpSp>
      <p:sp>
        <p:nvSpPr>
          <p:cNvPr id="213" name="Google Shape;213;p5"/>
          <p:cNvSpPr txBox="1"/>
          <p:nvPr/>
        </p:nvSpPr>
        <p:spPr>
          <a:xfrm>
            <a:off x="2353976" y="3457750"/>
            <a:ext cx="7565100" cy="5535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GB" sz="4900">
                <a:solidFill>
                  <a:srgbClr val="00A29B"/>
                </a:solidFill>
                <a:latin typeface="Calibri"/>
                <a:ea typeface="Calibri"/>
                <a:cs typeface="Calibri"/>
                <a:sym typeface="Calibri"/>
              </a:rPr>
              <a:t>ACCOUNTS</a:t>
            </a:r>
            <a:r>
              <a:rPr b="1" i="0" lang="en-GB" sz="4900" u="none" cap="none" strike="noStrike">
                <a:solidFill>
                  <a:srgbClr val="00A29B"/>
                </a:solidFill>
                <a:latin typeface="Calibri"/>
                <a:ea typeface="Calibri"/>
                <a:cs typeface="Calibri"/>
                <a:sym typeface="Calibri"/>
              </a:rPr>
              <a:t> TO TAG</a:t>
            </a:r>
            <a:endParaRPr/>
          </a:p>
        </p:txBody>
      </p:sp>
      <p:sp>
        <p:nvSpPr>
          <p:cNvPr id="214" name="Google Shape;214;p5"/>
          <p:cNvSpPr txBox="1"/>
          <p:nvPr/>
        </p:nvSpPr>
        <p:spPr>
          <a:xfrm>
            <a:off x="838199" y="2508319"/>
            <a:ext cx="3128700" cy="762300"/>
          </a:xfrm>
          <a:prstGeom prst="rect">
            <a:avLst/>
          </a:prstGeom>
          <a:noFill/>
          <a:ln>
            <a:noFill/>
          </a:ln>
        </p:spPr>
        <p:txBody>
          <a:bodyPr anchorCtr="0" anchor="t" bIns="45700" lIns="91425" spcFirstLastPara="1" rIns="91425" wrap="square" tIns="45700">
            <a:normAutofit/>
          </a:bodyPr>
          <a:lstStyle/>
          <a:p>
            <a:pPr indent="0" lvl="0" marL="0" marR="0" rtl="0" algn="l">
              <a:lnSpc>
                <a:spcPct val="80000"/>
              </a:lnSpc>
              <a:spcBef>
                <a:spcPts val="0"/>
              </a:spcBef>
              <a:spcAft>
                <a:spcPts val="0"/>
              </a:spcAft>
              <a:buNone/>
            </a:pPr>
            <a:r>
              <a:rPr b="1" i="0" lang="en-GB" sz="2000" u="none" cap="none" strike="noStrike">
                <a:solidFill>
                  <a:schemeClr val="dk1"/>
                </a:solidFill>
                <a:latin typeface="Calibri"/>
                <a:ea typeface="Calibri"/>
                <a:cs typeface="Calibri"/>
                <a:sym typeface="Calibri"/>
              </a:rPr>
              <a:t>#DISHCompetition2024</a:t>
            </a:r>
            <a:endParaRPr sz="1200"/>
          </a:p>
          <a:p>
            <a:pPr indent="0" lvl="0" marL="0" marR="0" rtl="0" algn="l">
              <a:lnSpc>
                <a:spcPct val="80000"/>
              </a:lnSpc>
              <a:spcBef>
                <a:spcPts val="600"/>
              </a:spcBef>
              <a:spcAft>
                <a:spcPts val="0"/>
              </a:spcAft>
              <a:buNone/>
            </a:pPr>
            <a:r>
              <a:rPr b="1" i="0" lang="en-GB" sz="2000" u="none" cap="none" strike="noStrike">
                <a:solidFill>
                  <a:schemeClr val="dk1"/>
                </a:solidFill>
                <a:latin typeface="Calibri"/>
                <a:ea typeface="Calibri"/>
                <a:cs typeface="Calibri"/>
                <a:sym typeface="Calibri"/>
              </a:rPr>
              <a:t>#DietaryShifts</a:t>
            </a:r>
            <a:endParaRPr sz="1200"/>
          </a:p>
        </p:txBody>
      </p:sp>
      <p:pic>
        <p:nvPicPr>
          <p:cNvPr descr="Facebook логотип PNG" id="215" name="Google Shape;215;p5"/>
          <p:cNvPicPr preferRelativeResize="0"/>
          <p:nvPr/>
        </p:nvPicPr>
        <p:blipFill rotWithShape="1">
          <a:blip r:embed="rId22">
            <a:alphaModFix/>
          </a:blip>
          <a:srcRect b="0" l="0" r="0" t="0"/>
          <a:stretch/>
        </p:blipFill>
        <p:spPr>
          <a:xfrm>
            <a:off x="8539974" y="4224269"/>
            <a:ext cx="451953" cy="451953"/>
          </a:xfrm>
          <a:prstGeom prst="rect">
            <a:avLst/>
          </a:prstGeom>
          <a:noFill/>
          <a:ln>
            <a:noFill/>
          </a:ln>
        </p:spPr>
      </p:pic>
      <p:pic>
        <p:nvPicPr>
          <p:cNvPr descr="Download Free Logo Computer Layout Instagram Icons PNG File HD ICON ..." id="216" name="Google Shape;216;p5"/>
          <p:cNvPicPr preferRelativeResize="0"/>
          <p:nvPr/>
        </p:nvPicPr>
        <p:blipFill rotWithShape="1">
          <a:blip r:embed="rId23">
            <a:alphaModFix/>
          </a:blip>
          <a:srcRect b="0" l="0" r="0" t="0"/>
          <a:stretch/>
        </p:blipFill>
        <p:spPr>
          <a:xfrm>
            <a:off x="786160" y="4242206"/>
            <a:ext cx="451953" cy="451953"/>
          </a:xfrm>
          <a:prstGeom prst="rect">
            <a:avLst/>
          </a:prstGeom>
          <a:noFill/>
          <a:ln>
            <a:noFill/>
          </a:ln>
        </p:spPr>
      </p:pic>
      <p:pic>
        <p:nvPicPr>
          <p:cNvPr descr="LinkedIn logo PNG" id="217" name="Google Shape;217;p5"/>
          <p:cNvPicPr preferRelativeResize="0"/>
          <p:nvPr/>
        </p:nvPicPr>
        <p:blipFill rotWithShape="1">
          <a:blip r:embed="rId24">
            <a:alphaModFix/>
          </a:blip>
          <a:srcRect b="0" l="0" r="0" t="0"/>
          <a:stretch/>
        </p:blipFill>
        <p:spPr>
          <a:xfrm>
            <a:off x="3311620" y="4198386"/>
            <a:ext cx="451953" cy="451953"/>
          </a:xfrm>
          <a:prstGeom prst="rect">
            <a:avLst/>
          </a:prstGeom>
          <a:noFill/>
          <a:ln>
            <a:noFill/>
          </a:ln>
        </p:spPr>
      </p:pic>
      <p:pic>
        <p:nvPicPr>
          <p:cNvPr descr="White Twitter Logo Png" id="218" name="Google Shape;218;p5"/>
          <p:cNvPicPr preferRelativeResize="0"/>
          <p:nvPr/>
        </p:nvPicPr>
        <p:blipFill rotWithShape="1">
          <a:blip r:embed="rId25">
            <a:alphaModFix/>
          </a:blip>
          <a:srcRect b="0" l="0" r="0" t="0"/>
          <a:stretch/>
        </p:blipFill>
        <p:spPr>
          <a:xfrm>
            <a:off x="6101310" y="4250641"/>
            <a:ext cx="505798" cy="50579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2" name="Shape 222"/>
        <p:cNvGrpSpPr/>
        <p:nvPr/>
      </p:nvGrpSpPr>
      <p:grpSpPr>
        <a:xfrm>
          <a:off x="0" y="0"/>
          <a:ext cx="0" cy="0"/>
          <a:chOff x="0" y="0"/>
          <a:chExt cx="0" cy="0"/>
        </a:xfrm>
      </p:grpSpPr>
      <p:sp>
        <p:nvSpPr>
          <p:cNvPr id="223" name="Google Shape;223;g2f957b53dea_0_0"/>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24" name="Google Shape;224;g2f957b53dea_0_0"/>
          <p:cNvSpPr txBox="1"/>
          <p:nvPr>
            <p:ph type="ctrTitle"/>
          </p:nvPr>
        </p:nvSpPr>
        <p:spPr>
          <a:xfrm>
            <a:off x="890338" y="640080"/>
            <a:ext cx="4676700" cy="35661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5400"/>
              <a:buFont typeface="Calibri"/>
              <a:buNone/>
            </a:pPr>
            <a:r>
              <a:rPr b="1" lang="en-GB" sz="5400"/>
              <a:t>SOCIAL MEDIA TOOLKIT</a:t>
            </a:r>
            <a:endParaRPr b="1" sz="5400"/>
          </a:p>
        </p:txBody>
      </p:sp>
      <p:sp>
        <p:nvSpPr>
          <p:cNvPr id="225" name="Google Shape;225;g2f957b53dea_0_0"/>
          <p:cNvSpPr txBox="1"/>
          <p:nvPr>
            <p:ph idx="1" type="subTitle"/>
          </p:nvPr>
        </p:nvSpPr>
        <p:spPr>
          <a:xfrm>
            <a:off x="890338" y="4636007"/>
            <a:ext cx="5205600" cy="16977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90000"/>
              </a:lnSpc>
              <a:spcBef>
                <a:spcPts val="0"/>
              </a:spcBef>
              <a:spcAft>
                <a:spcPts val="0"/>
              </a:spcAft>
              <a:buClr>
                <a:schemeClr val="dk1"/>
              </a:buClr>
              <a:buSzPct val="100000"/>
              <a:buNone/>
            </a:pPr>
            <a:r>
              <a:rPr b="1" lang="en-GB"/>
              <a:t>Kompetisi DISH 2024</a:t>
            </a:r>
            <a:endParaRPr/>
          </a:p>
          <a:p>
            <a:pPr indent="0" lvl="0" marL="0" rtl="0" algn="l">
              <a:lnSpc>
                <a:spcPct val="90000"/>
              </a:lnSpc>
              <a:spcBef>
                <a:spcPts val="1000"/>
              </a:spcBef>
              <a:spcAft>
                <a:spcPts val="0"/>
              </a:spcAft>
              <a:buSzPct val="100000"/>
              <a:buNone/>
            </a:pPr>
            <a:r>
              <a:rPr lang="en-GB"/>
              <a:t>Dokumen ini mencakup informasi latar belakang tentang Kompetisi Perubahan Pola Makan (DISH) dan petunjuk untuk membantu mitra kami mempromosikannya di seluruh platform media sosial. </a:t>
            </a:r>
            <a:endParaRPr/>
          </a:p>
        </p:txBody>
      </p:sp>
      <p:sp>
        <p:nvSpPr>
          <p:cNvPr id="226" name="Google Shape;226;g2f957b53dea_0_0"/>
          <p:cNvSpPr/>
          <p:nvPr/>
        </p:nvSpPr>
        <p:spPr>
          <a:xfrm>
            <a:off x="890338" y="4409267"/>
            <a:ext cx="3474720" cy="18288"/>
          </a:xfrm>
          <a:custGeom>
            <a:rect b="b" l="l" r="r" t="t"/>
            <a:pathLst>
              <a:path extrusionOk="0" fill="none" h="18288" w="347472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extrusionOk="0" h="18288" w="347472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cap="rnd" cmpd="sng" w="444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227" name="Google Shape;227;g2f957b53dea_0_0"/>
          <p:cNvPicPr preferRelativeResize="0"/>
          <p:nvPr/>
        </p:nvPicPr>
        <p:blipFill rotWithShape="1">
          <a:blip r:embed="rId3">
            <a:alphaModFix/>
          </a:blip>
          <a:srcRect b="299" l="0" r="0" t="0"/>
          <a:stretch/>
        </p:blipFill>
        <p:spPr>
          <a:xfrm>
            <a:off x="5311702" y="10"/>
            <a:ext cx="6878775" cy="6858000"/>
          </a:xfrm>
          <a:custGeom>
            <a:rect b="b" l="l" r="r" t="t"/>
            <a:pathLst>
              <a:path extrusionOk="0" h="6858000" w="6878775">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1" name="Shape 231"/>
        <p:cNvGrpSpPr/>
        <p:nvPr/>
      </p:nvGrpSpPr>
      <p:grpSpPr>
        <a:xfrm>
          <a:off x="0" y="0"/>
          <a:ext cx="0" cy="0"/>
          <a:chOff x="0" y="0"/>
          <a:chExt cx="0" cy="0"/>
        </a:xfrm>
      </p:grpSpPr>
      <p:sp>
        <p:nvSpPr>
          <p:cNvPr id="232" name="Google Shape;232;g2f957b53dea_0_8"/>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33" name="Google Shape;233;g2f957b53dea_0_8"/>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B30933"/>
              </a:buClr>
              <a:buSzPts val="5400"/>
              <a:buNone/>
            </a:pPr>
            <a:r>
              <a:rPr b="1" lang="en-GB" sz="5400">
                <a:solidFill>
                  <a:srgbClr val="B30933"/>
                </a:solidFill>
              </a:rPr>
              <a:t>LATAR BELAKANG</a:t>
            </a:r>
            <a:endParaRPr/>
          </a:p>
        </p:txBody>
      </p:sp>
      <p:sp>
        <p:nvSpPr>
          <p:cNvPr id="234" name="Google Shape;234;g2f957b53dea_0_8"/>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35" name="Google Shape;235;g2f957b53dea_0_8"/>
          <p:cNvSpPr txBox="1"/>
          <p:nvPr/>
        </p:nvSpPr>
        <p:spPr>
          <a:xfrm>
            <a:off x="838200" y="1929384"/>
            <a:ext cx="10515600" cy="4251900"/>
          </a:xfrm>
          <a:prstGeom prst="rect">
            <a:avLst/>
          </a:prstGeom>
          <a:noFill/>
          <a:ln>
            <a:noFill/>
          </a:ln>
        </p:spPr>
        <p:txBody>
          <a:bodyPr anchorCtr="0" anchor="t" bIns="45700" lIns="91425" spcFirstLastPara="1" rIns="91425" wrap="square" tIns="45700">
            <a:normAutofit lnSpcReduction="10000"/>
          </a:bodyPr>
          <a:lstStyle/>
          <a:p>
            <a:pPr indent="-285750" lvl="0" marL="285750" marR="0" rtl="0" algn="l">
              <a:lnSpc>
                <a:spcPct val="90000"/>
              </a:lnSpc>
              <a:spcBef>
                <a:spcPts val="0"/>
              </a:spcBef>
              <a:spcAft>
                <a:spcPts val="0"/>
              </a:spcAft>
              <a:buClr>
                <a:schemeClr val="dk1"/>
              </a:buClr>
              <a:buSzPts val="1700"/>
              <a:buFont typeface="Arial"/>
              <a:buChar char="•"/>
            </a:pPr>
            <a:r>
              <a:rPr b="0" i="0" lang="en-GB" sz="1700" u="none" cap="none" strike="noStrike">
                <a:solidFill>
                  <a:schemeClr val="dk1"/>
                </a:solidFill>
                <a:latin typeface="Calibri"/>
                <a:ea typeface="Calibri"/>
                <a:cs typeface="Calibri"/>
                <a:sym typeface="Calibri"/>
              </a:rPr>
              <a:t>Kompetisi Diet Shifts (DISH), yang dipimpin oleh GAIN, EAT, FOLU, dan </a:t>
            </a:r>
            <a:r>
              <a:rPr lang="en-GB" sz="1700">
                <a:solidFill>
                  <a:schemeClr val="dk1"/>
                </a:solidFill>
                <a:latin typeface="Calibri"/>
                <a:ea typeface="Calibri"/>
                <a:cs typeface="Calibri"/>
                <a:sym typeface="Calibri"/>
              </a:rPr>
              <a:t>Nutrition Connect </a:t>
            </a:r>
            <a:r>
              <a:rPr b="0" i="0" lang="en-GB" sz="1700" u="none" cap="none" strike="noStrike">
                <a:solidFill>
                  <a:schemeClr val="dk1"/>
                </a:solidFill>
                <a:latin typeface="Calibri"/>
                <a:ea typeface="Calibri"/>
                <a:cs typeface="Calibri"/>
                <a:sym typeface="Calibri"/>
              </a:rPr>
              <a:t> mencari solusi inovatif untuk mendorong pola makan yang lebih sehat di Kenya dan Indonesia. Kompetisi ini bertujuan untuk mengatasi 'ancaman malnutrisi rangkap tiga'—kekurangan gizi, kelebihan nutrisi, dan kekurangan mikronutrien—sambil menyelaraskan pergeseran ini dengan Planetary Health Diet. </a:t>
            </a:r>
            <a:endParaRPr/>
          </a:p>
          <a:p>
            <a:pPr indent="-285750" lvl="0" marL="285750" marR="0" rtl="0" algn="l">
              <a:lnSpc>
                <a:spcPct val="90000"/>
              </a:lnSpc>
              <a:spcBef>
                <a:spcPts val="0"/>
              </a:spcBef>
              <a:spcAft>
                <a:spcPts val="0"/>
              </a:spcAft>
              <a:buClr>
                <a:schemeClr val="dk1"/>
              </a:buClr>
              <a:buSzPts val="1700"/>
              <a:buFont typeface="Arial"/>
              <a:buChar char="•"/>
            </a:pPr>
            <a:br>
              <a:rPr b="0" i="0" lang="en-GB" sz="1700" u="none" cap="none" strike="noStrike">
                <a:solidFill>
                  <a:schemeClr val="dk1"/>
                </a:solidFill>
                <a:latin typeface="Calibri"/>
                <a:ea typeface="Calibri"/>
                <a:cs typeface="Calibri"/>
                <a:sym typeface="Calibri"/>
              </a:rPr>
            </a:br>
            <a:r>
              <a:rPr b="0" i="0" lang="en-GB" sz="1700" u="none" cap="none" strike="noStrike">
                <a:solidFill>
                  <a:schemeClr val="dk1"/>
                </a:solidFill>
                <a:latin typeface="Calibri"/>
                <a:ea typeface="Calibri"/>
                <a:cs typeface="Calibri"/>
                <a:sym typeface="Calibri"/>
              </a:rPr>
              <a:t>Pergeseran pola makan sangat diperlukan untuk mengatasi 'ancaman malnutrisi rangkap tiga' di Kenya dan Indonesia yaitu kekurangan gizi, kelebihan gizi dan mikronutrien, sambil mengatasi masalah lingkungan dan iklim lokal dan global. 23 juta orang Kenya kekurangan gizi dan 50% wanita dan 20% pria obesitas. </a:t>
            </a:r>
            <a:r>
              <a:rPr lang="en-GB" sz="1700">
                <a:solidFill>
                  <a:schemeClr val="dk1"/>
                </a:solidFill>
                <a:latin typeface="Calibri"/>
                <a:ea typeface="Calibri"/>
                <a:cs typeface="Calibri"/>
                <a:sym typeface="Calibri"/>
              </a:rPr>
              <a:t>Di Indonesia, Sekitar 24,4% anak di bawah usia 5 tahun mengalami stunting dan 11% mengalami wasting, dan 31,2 %  perempuan usia produktif (15-49) terdampak oleh anemia. Di sisi lain, masalah obesitas meningkat, dengan 10,9 % wanita dan 6.3 % pria dewasa mengalami obesitas.</a:t>
            </a:r>
            <a:endParaRPr sz="1700">
              <a:solidFill>
                <a:schemeClr val="dk1"/>
              </a:solidFill>
              <a:latin typeface="Calibri"/>
              <a:ea typeface="Calibri"/>
              <a:cs typeface="Calibri"/>
              <a:sym typeface="Calibri"/>
            </a:endParaRPr>
          </a:p>
          <a:p>
            <a:pPr indent="-285750" lvl="0" marL="285750" marR="0" rtl="0" algn="l">
              <a:lnSpc>
                <a:spcPct val="90000"/>
              </a:lnSpc>
              <a:spcBef>
                <a:spcPts val="0"/>
              </a:spcBef>
              <a:spcAft>
                <a:spcPts val="0"/>
              </a:spcAft>
              <a:buClr>
                <a:schemeClr val="dk1"/>
              </a:buClr>
              <a:buSzPts val="1700"/>
              <a:buFont typeface="Arial"/>
              <a:buChar char="•"/>
            </a:pPr>
            <a:br>
              <a:rPr b="0" i="0" lang="en-GB" sz="1600" u="none" cap="none" strike="noStrike">
                <a:solidFill>
                  <a:schemeClr val="dk1"/>
                </a:solidFill>
                <a:latin typeface="Calibri"/>
                <a:ea typeface="Calibri"/>
                <a:cs typeface="Calibri"/>
                <a:sym typeface="Calibri"/>
              </a:rPr>
            </a:br>
            <a:r>
              <a:rPr b="0" i="0" lang="en-GB" sz="1700" u="none" cap="none" strike="noStrike">
                <a:solidFill>
                  <a:schemeClr val="dk1"/>
                </a:solidFill>
                <a:latin typeface="Calibri"/>
                <a:ea typeface="Calibri"/>
                <a:cs typeface="Calibri"/>
                <a:sym typeface="Calibri"/>
              </a:rPr>
              <a:t>Peserta seperti pelaku think tank, pembuat kebijakan, bisnis, dan organisasi masyarakat sipil diundang untuk mengajukan solusi yang mempromosikan peningkatan konsumsi buah-buahan, sayuran, kacang-kacangan, biji-bijian, dan ikan, sekaligus mengurangi makanan ultra-olahan, gula, dan lemak jenuh. 15 solusi teratas masing-masing akan menerima hingga USD 1.000, membantu mempromosikan kebiasaan makan yang lebih sehat dan mengatasi krisis kesehatan lokal dan tantangan lingkungan yang lebih luas.</a:t>
            </a:r>
            <a:endParaRPr/>
          </a:p>
          <a:p>
            <a:pPr indent="-285750" lvl="0" marL="285750" marR="0" rtl="0" algn="l">
              <a:lnSpc>
                <a:spcPct val="90000"/>
              </a:lnSpc>
              <a:spcBef>
                <a:spcPts val="0"/>
              </a:spcBef>
              <a:spcAft>
                <a:spcPts val="0"/>
              </a:spcAft>
              <a:buClr>
                <a:schemeClr val="dk1"/>
              </a:buClr>
              <a:buSzPts val="1700"/>
              <a:buFont typeface="Arial"/>
              <a:buChar char="•"/>
            </a:pPr>
            <a:br>
              <a:rPr b="0" i="0" lang="en-GB" sz="1700" u="none" cap="none" strike="noStrike">
                <a:solidFill>
                  <a:schemeClr val="dk1"/>
                </a:solidFill>
                <a:latin typeface="Calibri"/>
                <a:ea typeface="Calibri"/>
                <a:cs typeface="Calibri"/>
                <a:sym typeface="Calibri"/>
              </a:rPr>
            </a:br>
            <a:r>
              <a:rPr b="0" i="0" lang="en-GB" sz="1700" u="none" cap="none" strike="noStrike">
                <a:solidFill>
                  <a:schemeClr val="dk1"/>
                </a:solidFill>
                <a:latin typeface="Calibri"/>
                <a:ea typeface="Calibri"/>
                <a:cs typeface="Calibri"/>
                <a:sym typeface="Calibri"/>
              </a:rPr>
              <a:t>Dokumen lebih lengkap untuk Kompetisi DISH dapat ditemukan di </a:t>
            </a:r>
            <a:r>
              <a:rPr b="0" i="0" lang="en-GB" sz="1700" u="sng" cap="none" strike="noStrike">
                <a:solidFill>
                  <a:schemeClr val="dk1"/>
                </a:solidFill>
                <a:latin typeface="Calibri"/>
                <a:ea typeface="Calibri"/>
                <a:cs typeface="Calibri"/>
                <a:sym typeface="Calibri"/>
                <a:hlinkClick r:id="rId3">
                  <a:extLst>
                    <a:ext uri="{A12FA001-AC4F-418D-AE19-62706E023703}">
                      <ahyp:hlinkClr val="tx"/>
                    </a:ext>
                  </a:extLst>
                </a:hlinkClick>
              </a:rPr>
              <a:t>sini</a:t>
            </a:r>
            <a:r>
              <a:rPr b="0" i="0" lang="en-GB" sz="1700" u="none" cap="none" strike="noStrike">
                <a:solidFill>
                  <a:schemeClr val="dk1"/>
                </a:solidFill>
                <a:latin typeface="Calibri"/>
                <a:ea typeface="Calibri"/>
                <a:cs typeface="Calibri"/>
                <a:sym typeface="Calibri"/>
              </a:rPr>
              <a:t>.</a:t>
            </a:r>
            <a:endParaRPr b="0" i="0" sz="1400" u="none" cap="none" strike="noStrike">
              <a:solidFill>
                <a:srgbClr val="000000"/>
              </a:solidFill>
              <a:latin typeface="Arial"/>
              <a:ea typeface="Arial"/>
              <a:cs typeface="Arial"/>
              <a:sym typeface="Arial"/>
            </a:endParaRPr>
          </a:p>
        </p:txBody>
      </p:sp>
      <p:pic>
        <p:nvPicPr>
          <p:cNvPr descr="A logo with a fork and spoon&#10;&#10;Description automatically generated" id="236" name="Google Shape;236;g2f957b53dea_0_8"/>
          <p:cNvPicPr preferRelativeResize="0"/>
          <p:nvPr>
            <p:ph idx="1" type="body"/>
          </p:nvPr>
        </p:nvPicPr>
        <p:blipFill rotWithShape="1">
          <a:blip r:embed="rId4">
            <a:alphaModFix/>
          </a:blip>
          <a:srcRect b="0" l="0" r="0" t="0"/>
          <a:stretch/>
        </p:blipFill>
        <p:spPr>
          <a:xfrm>
            <a:off x="10959353" y="0"/>
            <a:ext cx="1232700" cy="12327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0" name="Shape 240"/>
        <p:cNvGrpSpPr/>
        <p:nvPr/>
      </p:nvGrpSpPr>
      <p:grpSpPr>
        <a:xfrm>
          <a:off x="0" y="0"/>
          <a:ext cx="0" cy="0"/>
          <a:chOff x="0" y="0"/>
          <a:chExt cx="0" cy="0"/>
        </a:xfrm>
      </p:grpSpPr>
      <p:sp>
        <p:nvSpPr>
          <p:cNvPr id="241" name="Google Shape;241;g2f957b53dea_0_16"/>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42" name="Google Shape;242;g2f957b53dea_0_16"/>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None/>
            </a:pPr>
            <a:r>
              <a:rPr b="1" lang="en-GB" sz="5400">
                <a:solidFill>
                  <a:srgbClr val="00A29B"/>
                </a:solidFill>
              </a:rPr>
              <a:t>Salinan Media Sosial Oktob</a:t>
            </a:r>
            <a:r>
              <a:rPr b="1" lang="en-GB" sz="5400">
                <a:solidFill>
                  <a:srgbClr val="00A29B"/>
                </a:solidFill>
                <a:extLst>
                  <a:ext uri="http://customooxmlschemas.google.com/">
                    <go:slidesCustomData xmlns:go="http://customooxmlschemas.google.com/" textRoundtripDataId="1"/>
                  </a:ext>
                </a:extLst>
              </a:rPr>
              <a:t>er</a:t>
            </a:r>
            <a:endParaRPr/>
          </a:p>
        </p:txBody>
      </p:sp>
      <p:sp>
        <p:nvSpPr>
          <p:cNvPr id="243" name="Google Shape;243;g2f957b53dea_0_16"/>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44" name="Google Shape;244;g2f957b53dea_0_16"/>
          <p:cNvSpPr txBox="1"/>
          <p:nvPr/>
        </p:nvSpPr>
        <p:spPr>
          <a:xfrm>
            <a:off x="838200" y="1929383"/>
            <a:ext cx="10349700" cy="4384200"/>
          </a:xfrm>
          <a:prstGeom prst="rect">
            <a:avLst/>
          </a:prstGeom>
          <a:noFill/>
          <a:ln>
            <a:noFill/>
          </a:ln>
        </p:spPr>
        <p:txBody>
          <a:bodyPr anchorCtr="0" anchor="t" bIns="45700" lIns="91425" spcFirstLastPara="1" rIns="91425" wrap="square" tIns="45700">
            <a:normAutofit/>
          </a:bodyPr>
          <a:lstStyle/>
          <a:p>
            <a:pPr indent="-139700" lvl="0" marL="0" marR="0" rtl="0" algn="l">
              <a:lnSpc>
                <a:spcPct val="90000"/>
              </a:lnSpc>
              <a:spcBef>
                <a:spcPts val="0"/>
              </a:spcBef>
              <a:spcAft>
                <a:spcPts val="0"/>
              </a:spcAft>
              <a:buClr>
                <a:schemeClr val="dk1"/>
              </a:buClr>
              <a:buSzPts val="2200"/>
              <a:buFont typeface="Arial"/>
              <a:buChar char="•"/>
            </a:pPr>
            <a:r>
              <a:rPr b="0" i="0" lang="en-GB" sz="2200" u="none" cap="none" strike="noStrike">
                <a:solidFill>
                  <a:schemeClr val="dk1"/>
                </a:solidFill>
                <a:latin typeface="Calibri"/>
                <a:ea typeface="Calibri"/>
                <a:cs typeface="Calibri"/>
                <a:sym typeface="Calibri"/>
              </a:rPr>
              <a:t>Postingan media sosial yang akan dipublikasikan di saluran media sosial DISH pada bulan September adalah sebagai berikut. </a:t>
            </a:r>
            <a:endParaRPr/>
          </a:p>
          <a:p>
            <a:pPr indent="-139700" lvl="0" marL="0" marR="0" rtl="0" algn="l">
              <a:lnSpc>
                <a:spcPct val="90000"/>
              </a:lnSpc>
              <a:spcBef>
                <a:spcPts val="0"/>
              </a:spcBef>
              <a:spcAft>
                <a:spcPts val="0"/>
              </a:spcAft>
              <a:buClr>
                <a:schemeClr val="dk1"/>
              </a:buClr>
              <a:buSzPts val="2200"/>
              <a:buFont typeface="Arial"/>
              <a:buChar char="•"/>
            </a:pPr>
            <a:br>
              <a:rPr b="0" i="0" lang="en-GB" sz="2200" u="none" cap="none" strike="noStrike">
                <a:solidFill>
                  <a:schemeClr val="dk1"/>
                </a:solidFill>
                <a:latin typeface="Calibri"/>
                <a:ea typeface="Calibri"/>
                <a:cs typeface="Calibri"/>
                <a:sym typeface="Calibri"/>
              </a:rPr>
            </a:br>
            <a:r>
              <a:rPr b="0" i="0" lang="en-GB" sz="2200" u="none" cap="none" strike="noStrike">
                <a:solidFill>
                  <a:schemeClr val="dk1"/>
                </a:solidFill>
                <a:latin typeface="Calibri"/>
                <a:ea typeface="Calibri"/>
                <a:cs typeface="Calibri"/>
                <a:sym typeface="Calibri"/>
              </a:rPr>
              <a:t>Postingan ini harus dilihat oleh mitra sebagai panduan gaya dan tidak boleh langsung disalin dan ditempel, memungkinkan mitra untuk mempromosikan DISH dengan nada suara yang sesuai untuk setiap organisasi.</a:t>
            </a:r>
            <a:endParaRPr/>
          </a:p>
          <a:p>
            <a:pPr indent="-139700" lvl="0" marL="0" marR="0" rtl="0" algn="l">
              <a:lnSpc>
                <a:spcPct val="90000"/>
              </a:lnSpc>
              <a:spcBef>
                <a:spcPts val="0"/>
              </a:spcBef>
              <a:spcAft>
                <a:spcPts val="0"/>
              </a:spcAft>
              <a:buClr>
                <a:schemeClr val="dk1"/>
              </a:buClr>
              <a:buSzPts val="2200"/>
              <a:buFont typeface="Arial"/>
              <a:buChar char="•"/>
            </a:pPr>
            <a:br>
              <a:rPr b="0" i="0" lang="en-GB" sz="2200" u="none" cap="none" strike="noStrike">
                <a:solidFill>
                  <a:schemeClr val="dk1"/>
                </a:solidFill>
                <a:latin typeface="Calibri"/>
                <a:ea typeface="Calibri"/>
                <a:cs typeface="Calibri"/>
                <a:sym typeface="Calibri"/>
              </a:rPr>
            </a:br>
            <a:r>
              <a:rPr b="0" i="0" lang="en-GB" sz="2200" u="none" cap="none" strike="noStrike">
                <a:solidFill>
                  <a:schemeClr val="dk1"/>
                </a:solidFill>
                <a:latin typeface="Calibri"/>
                <a:ea typeface="Calibri"/>
                <a:cs typeface="Calibri"/>
                <a:sym typeface="Calibri"/>
              </a:rPr>
              <a:t>Anda dapat menemukan karya seni media sosial di folder Google Drive kami.</a:t>
            </a:r>
            <a:endParaRPr b="0" i="0" sz="2200" u="none" cap="none" strike="noStrike">
              <a:solidFill>
                <a:schemeClr val="dk1"/>
              </a:solidFill>
              <a:latin typeface="Calibri"/>
              <a:ea typeface="Calibri"/>
              <a:cs typeface="Calibri"/>
              <a:sym typeface="Calibri"/>
            </a:endParaRPr>
          </a:p>
        </p:txBody>
      </p:sp>
      <p:pic>
        <p:nvPicPr>
          <p:cNvPr descr="A logo with a fork and spoon&#10;&#10;Description automatically generated" id="245" name="Google Shape;245;g2f957b53dea_0_16"/>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9" name="Shape 249"/>
        <p:cNvGrpSpPr/>
        <p:nvPr/>
      </p:nvGrpSpPr>
      <p:grpSpPr>
        <a:xfrm>
          <a:off x="0" y="0"/>
          <a:ext cx="0" cy="0"/>
          <a:chOff x="0" y="0"/>
          <a:chExt cx="0" cy="0"/>
        </a:xfrm>
      </p:grpSpPr>
      <p:sp>
        <p:nvSpPr>
          <p:cNvPr id="250" name="Google Shape;250;g2f957b53dea_0_24"/>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51" name="Google Shape;251;g2f957b53dea_0_2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None/>
            </a:pPr>
            <a:r>
              <a:rPr b="1" lang="en-GB" sz="5400">
                <a:solidFill>
                  <a:srgbClr val="00A29B"/>
                </a:solidFill>
              </a:rPr>
              <a:t>Salinan Media Sosial Oktober</a:t>
            </a:r>
            <a:endParaRPr/>
          </a:p>
        </p:txBody>
      </p:sp>
      <p:sp>
        <p:nvSpPr>
          <p:cNvPr id="252" name="Google Shape;252;g2f957b53dea_0_24"/>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253" name="Google Shape;253;g2f957b53dea_0_24"/>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254" name="Google Shape;254;g2f957b53dea_0_24"/>
          <p:cNvSpPr txBox="1"/>
          <p:nvPr/>
        </p:nvSpPr>
        <p:spPr>
          <a:xfrm>
            <a:off x="560675" y="1735800"/>
            <a:ext cx="6196800" cy="47571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2"/>
                  </a:ext>
                </a:extLst>
              </a:rPr>
              <a:t>Pos 1</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 Aplikasi Sekarang Dibuka!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Aliansi Global untuk Peningkatan Gizi (GAIN), dalam kemitraan dengan mitra pelaksana kami EAT, dan dengan dukungan dari Koalisi Pangan dan Penggunaan Lahan (FOLU), dengan senang hati mengumumkan bahwa aplikasi sekarang dibuka untuk Kompetisi Pergeseran Diet (DISH) di </a:t>
            </a:r>
            <a:r>
              <a:rPr lang="en-GB" sz="1050">
                <a:solidFill>
                  <a:schemeClr val="dk1"/>
                </a:solidFill>
                <a:latin typeface="Calibri"/>
                <a:ea typeface="Calibri"/>
                <a:cs typeface="Calibri"/>
                <a:sym typeface="Calibri"/>
              </a:rPr>
              <a:t>Indonesia</a:t>
            </a:r>
            <a:r>
              <a:rPr b="0" i="0" lang="en-GB" sz="1050" u="none" cap="none" strike="noStrike">
                <a:solidFill>
                  <a:schemeClr val="dk1"/>
                </a:solidFill>
                <a:latin typeface="Calibri"/>
                <a:ea typeface="Calibri"/>
                <a:cs typeface="Calibri"/>
                <a:sym typeface="Calibri"/>
              </a:rPr>
              <a:t>!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 Kompetisi DISH berupaya mengungkap 15 solusi inovatif untuk membuat orang </a:t>
            </a:r>
            <a:r>
              <a:rPr lang="en-GB" sz="1050">
                <a:solidFill>
                  <a:schemeClr val="dk1"/>
                </a:solidFill>
                <a:latin typeface="Calibri"/>
                <a:ea typeface="Calibri"/>
                <a:cs typeface="Calibri"/>
                <a:sym typeface="Calibri"/>
              </a:rPr>
              <a:t>Indonesi</a:t>
            </a:r>
            <a:r>
              <a:rPr b="0" i="0" lang="en-GB" sz="1050" u="none" cap="none" strike="noStrike">
                <a:solidFill>
                  <a:schemeClr val="dk1"/>
                </a:solidFill>
                <a:latin typeface="Calibri"/>
                <a:ea typeface="Calibri"/>
                <a:cs typeface="Calibri"/>
                <a:sym typeface="Calibri"/>
              </a:rPr>
              <a:t>a makan lebih sehat, menawarkan kesempatan menarik untuk memulai keterlibatan jangka panjang yang menawarkan dukungan dan peluang kolaborasi yang luas bagi peserta serta hadiah uang tunai.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Siap mewujudkan solusi kreatif Anda? Pelajari lebih lanjut dan terapkan hari ini!  🗓️ Batas waktu: 31 Oktober 2024 🌐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Info lebih lanjut: https://nutritionconnect.org/dish#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#DISHCompetition2024 #DietaryShifts #HealthyEatingKenya </a:t>
            </a:r>
            <a:r>
              <a:rPr lang="en-GB" sz="1050">
                <a:solidFill>
                  <a:schemeClr val="dk1"/>
                </a:solidFill>
                <a:latin typeface="Calibri"/>
                <a:ea typeface="Calibri"/>
                <a:cs typeface="Calibri"/>
                <a:sym typeface="Calibri"/>
                <a:extLst>
                  <a:ext uri="http://customooxmlschemas.google.com/">
                    <go:slidesCustomData xmlns:go="http://customooxmlschemas.google.com/" textRoundtripDataId="3"/>
                  </a:ext>
                </a:extLst>
              </a:rPr>
              <a:t>#HealthyEatingIndonesia</a:t>
            </a:r>
            <a:r>
              <a:rPr b="0" i="0" lang="en-GB" sz="1050" u="none" cap="none" strike="noStrike">
                <a:solidFill>
                  <a:schemeClr val="dk1"/>
                </a:solidFill>
                <a:latin typeface="Calibri"/>
                <a:ea typeface="Calibri"/>
                <a:cs typeface="Calibri"/>
                <a:sym typeface="Calibri"/>
              </a:rPr>
              <a:t>  #SustainableDiets</a:t>
            </a:r>
            <a:endParaRPr/>
          </a:p>
          <a:p>
            <a:pPr indent="0" lvl="0" marL="0" marR="0" rtl="0" algn="l">
              <a:lnSpc>
                <a:spcPct val="90000"/>
              </a:lnSpc>
              <a:spcBef>
                <a:spcPts val="0"/>
              </a:spcBef>
              <a:spcAft>
                <a:spcPts val="0"/>
              </a:spcAft>
              <a:buNone/>
            </a:pP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Pos 2</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 Mengapa Berpartisipasi dalam DISH?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Kompetisi Pergeseran Diet (DISH) menawarkan lebih dari sekadar hadiah uang tunai untuk setiap finalis. Anda akan mendapatkan dukungan dan kolaborasi untuk mengubah solusi Anda tentang cara membuat orang </a:t>
            </a:r>
            <a:r>
              <a:rPr lang="en-GB" sz="1050">
                <a:solidFill>
                  <a:schemeClr val="dk1"/>
                </a:solidFill>
                <a:latin typeface="Calibri"/>
                <a:ea typeface="Calibri"/>
                <a:cs typeface="Calibri"/>
                <a:sym typeface="Calibri"/>
              </a:rPr>
              <a:t>Indonesia</a:t>
            </a:r>
            <a:r>
              <a:rPr b="0" i="0" lang="en-GB" sz="1050" u="none" cap="none" strike="noStrike">
                <a:solidFill>
                  <a:schemeClr val="dk1"/>
                </a:solidFill>
                <a:latin typeface="Calibri"/>
                <a:ea typeface="Calibri"/>
                <a:cs typeface="Calibri"/>
                <a:sym typeface="Calibri"/>
              </a:rPr>
              <a:t>a makan lebih sehat menjadi kenyataan, dengan tim ahli kami, seperti: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 Bimbingan: Peserta akan mendapat manfaat dari bimbingan yang diberikan oleh tim ahli materi pelajaran yang mencakup bidang makanan, nutrisi, dan lingkungan.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 Peluang Jaringan: Finalis akan terhubung dengan individu yang berpikiran sama dan pakar industri selama kompetisi, memperluas jaringan profesional mereka.</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 Promosi: Solusinya akan mendapatkan liputan media nasional dan global, termasuk blog, artikel, infografis, dan eksposur media sosial.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🌱Punya solusi yang dapat mengubah cara makan orang Kenya? Daftar sekarang! https://nutritionconnect.org/dish#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#DISHCompetition2024 #DietaryShifts #HealthyEatingKenya </a:t>
            </a:r>
            <a:r>
              <a:rPr lang="en-GB" sz="1050">
                <a:solidFill>
                  <a:schemeClr val="dk1"/>
                </a:solidFill>
                <a:latin typeface="Calibri"/>
                <a:ea typeface="Calibri"/>
                <a:cs typeface="Calibri"/>
                <a:sym typeface="Calibri"/>
                <a:extLst>
                  <a:ext uri="http://customooxmlschemas.google.com/">
                    <go:slidesCustomData xmlns:go="http://customooxmlschemas.google.com/" textRoundtripDataId="4"/>
                  </a:ext>
                </a:extLst>
              </a:rPr>
              <a:t>#HealthyEatingIndonesia</a:t>
            </a:r>
            <a:r>
              <a:rPr b="0" i="0" lang="en-GB" sz="1050" u="none" cap="none" strike="noStrike">
                <a:solidFill>
                  <a:schemeClr val="dk1"/>
                </a:solidFill>
                <a:latin typeface="Calibri"/>
                <a:ea typeface="Calibri"/>
                <a:cs typeface="Calibri"/>
                <a:sym typeface="Calibri"/>
              </a:rPr>
              <a:t>  #SustainableDiets</a:t>
            </a:r>
            <a:endParaRPr b="0" i="0" sz="1050" u="none" cap="none" strike="noStrike">
              <a:solidFill>
                <a:schemeClr val="dk1"/>
              </a:solidFill>
              <a:latin typeface="Calibri"/>
              <a:ea typeface="Calibri"/>
              <a:cs typeface="Calibri"/>
              <a:sym typeface="Calibri"/>
            </a:endParaRPr>
          </a:p>
        </p:txBody>
      </p:sp>
      <p:sp>
        <p:nvSpPr>
          <p:cNvPr id="255" name="Google Shape;255;g2f957b53dea_0_24"/>
          <p:cNvSpPr txBox="1"/>
          <p:nvPr/>
        </p:nvSpPr>
        <p:spPr>
          <a:xfrm>
            <a:off x="6920603" y="1897800"/>
            <a:ext cx="4655100" cy="51819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5"/>
                  </a:ext>
                </a:extLst>
              </a:rPr>
              <a:t>Pos 3</a:t>
            </a:r>
            <a:b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5"/>
                  </a:ext>
                </a:extLst>
              </a:rPr>
            </a:b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5"/>
                  </a:ext>
                </a:extLst>
              </a:rPr>
              <a:t> </a:t>
            </a:r>
            <a:r>
              <a:rPr lang="en-GB" sz="1200">
                <a:solidFill>
                  <a:schemeClr val="dk1"/>
                </a:solidFill>
                <a:latin typeface="Calibri"/>
                <a:ea typeface="Calibri"/>
                <a:cs typeface="Calibri"/>
                <a:sym typeface="Calibri"/>
                <a:extLst>
                  <a:ext uri="http://customooxmlschemas.google.com/">
                    <go:slidesCustomData xmlns:go="http://customooxmlschemas.google.com/" textRoundtripDataId="6"/>
                  </a:ext>
                </a:extLst>
              </a:rPr>
              <a:t>Di Indonesia, menurut </a:t>
            </a:r>
            <a:r>
              <a:rPr i="1" lang="en-GB" sz="1200">
                <a:solidFill>
                  <a:schemeClr val="dk1"/>
                </a:solidFill>
                <a:latin typeface="Calibri"/>
                <a:ea typeface="Calibri"/>
                <a:cs typeface="Calibri"/>
                <a:sym typeface="Calibri"/>
                <a:extLst>
                  <a:ext uri="http://customooxmlschemas.google.com/">
                    <go:slidesCustomData xmlns:go="http://customooxmlschemas.google.com/" textRoundtripDataId="7"/>
                  </a:ext>
                </a:extLst>
              </a:rPr>
              <a:t>Global Nutrition Report</a:t>
            </a:r>
            <a:r>
              <a:rPr lang="en-GB" sz="1200">
                <a:solidFill>
                  <a:schemeClr val="dk1"/>
                </a:solidFill>
                <a:latin typeface="Calibri"/>
                <a:ea typeface="Calibri"/>
                <a:cs typeface="Calibri"/>
                <a:sym typeface="Calibri"/>
                <a:extLst>
                  <a:ext uri="http://customooxmlschemas.google.com/">
                    <go:slidesCustomData xmlns:go="http://customooxmlschemas.google.com/" textRoundtripDataId="8"/>
                  </a:ext>
                </a:extLst>
              </a:rPr>
              <a:t>, masih ada 30,8% anak di bawah 5 tahun yang mengalami stunting, yang angkanya lebih tinggi dibandingkan rata-rata Asia sebesar 21,8%. Sebanyak 10,9% wanita dewasa dan 6,3% pria dewasa di Indonesia mengalami obesitas, dengan prevalensi pada wanita lebih tinggi dari rata-rata regional (10,3%). Sementara itu, 8,8% wanita dewasa dan 8,5% pria dewasa terkena diabetes</a:t>
            </a:r>
            <a:endParaRPr sz="1050">
              <a:solidFill>
                <a:schemeClr val="dk1"/>
              </a:solidFill>
              <a:latin typeface="Calibri"/>
              <a:ea typeface="Calibri"/>
              <a:cs typeface="Calibri"/>
              <a:sym typeface="Calibri"/>
              <a:extLst>
                <a:ext uri="http://customooxmlschemas.google.com/">
                  <go:slidesCustomData xmlns:go="http://customooxmlschemas.google.com/" textRoundtripDataId="9"/>
                </a:ext>
              </a:extLst>
            </a:endParaRPr>
          </a:p>
          <a:p>
            <a:pPr indent="0" lvl="0" marL="0" marR="0" rtl="0" algn="l">
              <a:lnSpc>
                <a:spcPct val="90000"/>
              </a:lnSpc>
              <a:spcBef>
                <a:spcPts val="0"/>
              </a:spcBef>
              <a:spcAft>
                <a:spcPts val="0"/>
              </a:spcAft>
              <a:buNone/>
            </a:pPr>
            <a:r>
              <a:t/>
            </a:r>
            <a:endParaRPr sz="1050">
              <a:solidFill>
                <a:schemeClr val="dk1"/>
              </a:solidFill>
              <a:latin typeface="Calibri"/>
              <a:ea typeface="Calibri"/>
              <a:cs typeface="Calibri"/>
              <a:sym typeface="Calibri"/>
              <a:extLst>
                <a:ext uri="http://customooxmlschemas.google.com/">
                  <go:slidesCustomData xmlns:go="http://customooxmlschemas.google.com/" textRoundtripDataId="10"/>
                </a:ext>
              </a:extLst>
            </a:endParaRPr>
          </a:p>
          <a:p>
            <a:pPr indent="0" lvl="0" marL="0" marR="0" rtl="0" algn="l">
              <a:lnSpc>
                <a:spcPct val="90000"/>
              </a:lnSpc>
              <a:spcBef>
                <a:spcPts val="0"/>
              </a:spcBef>
              <a:spcAft>
                <a:spcPts val="0"/>
              </a:spcAft>
              <a:buNone/>
            </a:pP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1"/>
                  </a:ext>
                </a:extLst>
              </a:rPr>
              <a:t>Kompetisi DISH oleh GAIN, EAT, FOLU dan Nutriton Connect bertujuan untuk mengatasi masalah kritis ini dengan mendorong solusi dan kolaborasi inovatif.   Solusi Anda bisa menjadi kunci </a:t>
            </a:r>
            <a:r>
              <a:rPr lang="en-GB" sz="1050">
                <a:solidFill>
                  <a:schemeClr val="dk1"/>
                </a:solidFill>
                <a:latin typeface="Calibri"/>
                <a:ea typeface="Calibri"/>
                <a:cs typeface="Calibri"/>
                <a:sym typeface="Calibri"/>
                <a:extLst>
                  <a:ext uri="http://customooxmlschemas.google.com/">
                    <go:slidesCustomData xmlns:go="http://customooxmlschemas.google.com/" textRoundtripDataId="12"/>
                  </a:ext>
                </a:extLst>
              </a:rPr>
              <a:t>Indonesia</a:t>
            </a: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3"/>
                  </a:ext>
                </a:extLst>
              </a:rPr>
              <a:t> yang lebih sehat!  </a:t>
            </a:r>
            <a:b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3"/>
                  </a:ext>
                </a:extLst>
              </a:rPr>
            </a:b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3"/>
                  </a:ext>
                </a:extLst>
              </a:rPr>
              <a:t> 🍽️Mari kita atasi Malnutrisi </a:t>
            </a:r>
            <a:r>
              <a:rPr lang="en-GB" sz="1050">
                <a:solidFill>
                  <a:schemeClr val="dk1"/>
                </a:solidFill>
                <a:latin typeface="Calibri"/>
                <a:ea typeface="Calibri"/>
                <a:cs typeface="Calibri"/>
                <a:sym typeface="Calibri"/>
                <a:extLst>
                  <a:ext uri="http://customooxmlschemas.google.com/">
                    <go:slidesCustomData xmlns:go="http://customooxmlschemas.google.com/" textRoundtripDataId="14"/>
                  </a:ext>
                </a:extLst>
              </a:rPr>
              <a:t>Indonesia </a:t>
            </a: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5"/>
                  </a:ext>
                </a:extLst>
              </a:rPr>
              <a:t> bersama-sama! Daftar sekarang untuk membuat perbedaan: https://nutriionconnect.org/dish#  </a:t>
            </a:r>
            <a:b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5"/>
                  </a:ext>
                </a:extLst>
              </a:rPr>
            </a:b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5"/>
                  </a:ext>
                </a:extLst>
              </a:rPr>
              <a:t>#DISHCompetition2024 #DietaryShifts #HealthyEatingKenya #HealthyEatin</a:t>
            </a:r>
            <a:r>
              <a:rPr lang="en-GB" sz="1050">
                <a:solidFill>
                  <a:schemeClr val="dk1"/>
                </a:solidFill>
                <a:latin typeface="Calibri"/>
                <a:ea typeface="Calibri"/>
                <a:cs typeface="Calibri"/>
                <a:sym typeface="Calibri"/>
                <a:extLst>
                  <a:ext uri="http://customooxmlschemas.google.com/">
                    <go:slidesCustomData xmlns:go="http://customooxmlschemas.google.com/" textRoundtripDataId="16"/>
                  </a:ext>
                </a:extLst>
              </a:rPr>
              <a:t>gIndonesia</a:t>
            </a: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7"/>
                  </a:ext>
                </a:extLst>
              </a:rPr>
              <a:t> #SustainableDiets</a:t>
            </a:r>
            <a:b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7"/>
                  </a:ext>
                </a:extLst>
              </a:rPr>
            </a:br>
            <a:endParaRPr b="0" i="0" sz="105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None/>
            </a:pPr>
            <a:r>
              <a:rPr b="0" i="0" lang="en-GB" sz="1050" u="none" cap="none" strike="noStrike">
                <a:solidFill>
                  <a:schemeClr val="dk1"/>
                </a:solidFill>
                <a:latin typeface="Calibri"/>
                <a:ea typeface="Calibri"/>
                <a:cs typeface="Calibri"/>
                <a:sym typeface="Calibri"/>
              </a:rPr>
              <a:t>Pos 4</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 Apakah Anda seorang pembuat kebijakan, koki, pemimpin layanan makanan, inovator makanan, komunikator, atau pemasar yang bersemangat tentang perbaikan pola makan?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Kompetisi DISH oleh GAIN, EAT, FOLU dan Nutrition Connect sedang mencari ANDA!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🥦Kirimkan solusi inovatif Anda untuk mengubah cara orang </a:t>
            </a:r>
            <a:r>
              <a:rPr lang="en-GB" sz="1050">
                <a:solidFill>
                  <a:schemeClr val="dk1"/>
                </a:solidFill>
                <a:latin typeface="Calibri"/>
                <a:ea typeface="Calibri"/>
                <a:cs typeface="Calibri"/>
                <a:sym typeface="Calibri"/>
              </a:rPr>
              <a:t>Indonesia</a:t>
            </a:r>
            <a:r>
              <a:rPr b="0" i="0" lang="en-GB" sz="1050" u="none" cap="none" strike="noStrike">
                <a:solidFill>
                  <a:schemeClr val="dk1"/>
                </a:solidFill>
                <a:latin typeface="Calibri"/>
                <a:ea typeface="Calibri"/>
                <a:cs typeface="Calibri"/>
                <a:sym typeface="Calibri"/>
              </a:rPr>
              <a:t> makan dan menjadi bagian dari perubahan menuju kebiasaan makan yang lebih sehat.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Batas waktu: 31 Oktober 2024 Detail: https://nutritionconnect.org/dish# </a:t>
            </a:r>
            <a:br>
              <a:rPr b="0" i="0" lang="en-GB" sz="1050" u="none" cap="none" strike="noStrike">
                <a:solidFill>
                  <a:schemeClr val="dk1"/>
                </a:solidFill>
                <a:latin typeface="Calibri"/>
                <a:ea typeface="Calibri"/>
                <a:cs typeface="Calibri"/>
                <a:sym typeface="Calibri"/>
              </a:rPr>
            </a:br>
            <a:r>
              <a:rPr b="0" i="0" lang="en-GB" sz="1050" u="none" cap="none" strike="noStrike">
                <a:solidFill>
                  <a:schemeClr val="dk1"/>
                </a:solidFill>
                <a:latin typeface="Calibri"/>
                <a:ea typeface="Calibri"/>
                <a:cs typeface="Calibri"/>
                <a:sym typeface="Calibri"/>
              </a:rPr>
              <a:t>#DISHCompetition2024 #DietaryShifts #HealthyEatingKenya </a:t>
            </a:r>
            <a:r>
              <a:rPr lang="en-GB" sz="1050">
                <a:solidFill>
                  <a:schemeClr val="dk1"/>
                </a:solidFill>
                <a:latin typeface="Calibri"/>
                <a:ea typeface="Calibri"/>
                <a:cs typeface="Calibri"/>
                <a:sym typeface="Calibri"/>
                <a:extLst>
                  <a:ext uri="http://customooxmlschemas.google.com/">
                    <go:slidesCustomData xmlns:go="http://customooxmlschemas.google.com/" textRoundtripDataId="18"/>
                  </a:ext>
                </a:extLst>
              </a:rPr>
              <a:t>#HealthyEatingIndonesia</a:t>
            </a:r>
            <a:r>
              <a:rPr lang="en-GB" sz="1050">
                <a:solidFill>
                  <a:schemeClr val="dk1"/>
                </a:solidFill>
                <a:latin typeface="Calibri"/>
                <a:ea typeface="Calibri"/>
                <a:cs typeface="Calibri"/>
                <a:sym typeface="Calibri"/>
              </a:rPr>
              <a:t> </a:t>
            </a:r>
            <a:r>
              <a:rPr b="0" i="0" lang="en-GB" sz="1050" u="none" cap="none" strike="noStrike">
                <a:solidFill>
                  <a:schemeClr val="dk1"/>
                </a:solidFill>
                <a:latin typeface="Calibri"/>
                <a:ea typeface="Calibri"/>
                <a:cs typeface="Calibri"/>
                <a:sym typeface="Calibri"/>
              </a:rPr>
              <a:t> #SustainableDiets</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9" name="Shape 259"/>
        <p:cNvGrpSpPr/>
        <p:nvPr/>
      </p:nvGrpSpPr>
      <p:grpSpPr>
        <a:xfrm>
          <a:off x="0" y="0"/>
          <a:ext cx="0" cy="0"/>
          <a:chOff x="0" y="0"/>
          <a:chExt cx="0" cy="0"/>
        </a:xfrm>
      </p:grpSpPr>
      <p:sp>
        <p:nvSpPr>
          <p:cNvPr id="260" name="Google Shape;260;g2f957b53dea_0_33"/>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61" name="Google Shape;261;g2f957b53dea_0_33"/>
          <p:cNvSpPr txBox="1"/>
          <p:nvPr>
            <p:ph type="title"/>
          </p:nvPr>
        </p:nvSpPr>
        <p:spPr>
          <a:xfrm>
            <a:off x="838200" y="365125"/>
            <a:ext cx="9855000" cy="13257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6900"/>
              </a:buClr>
              <a:buSzPct val="100000"/>
              <a:buNone/>
            </a:pPr>
            <a:r>
              <a:rPr b="1" lang="en-GB" sz="5400">
                <a:solidFill>
                  <a:srgbClr val="FF6900"/>
                </a:solidFill>
              </a:rPr>
              <a:t>BERINTERAKSI DENGAN KAMI MELALUI TAGAR</a:t>
            </a:r>
            <a:endParaRPr/>
          </a:p>
        </p:txBody>
      </p:sp>
      <p:sp>
        <p:nvSpPr>
          <p:cNvPr id="262" name="Google Shape;262;g2f957b53dea_0_33"/>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63" name="Google Shape;263;g2f957b53dea_0_33"/>
          <p:cNvSpPr txBox="1"/>
          <p:nvPr/>
        </p:nvSpPr>
        <p:spPr>
          <a:xfrm>
            <a:off x="838200" y="1929384"/>
            <a:ext cx="10854000" cy="579000"/>
          </a:xfrm>
          <a:prstGeom prst="rect">
            <a:avLst/>
          </a:prstGeom>
          <a:noFill/>
          <a:ln>
            <a:noFill/>
          </a:ln>
        </p:spPr>
        <p:txBody>
          <a:bodyPr anchorCtr="0" anchor="t" bIns="45700" lIns="91425" spcFirstLastPara="1" rIns="91425" wrap="square" tIns="45700">
            <a:normAutofit/>
          </a:bodyPr>
          <a:lstStyle/>
          <a:p>
            <a:pPr indent="0" lvl="0" marL="0" marR="0" rtl="0" algn="l">
              <a:lnSpc>
                <a:spcPct val="70000"/>
              </a:lnSpc>
              <a:spcBef>
                <a:spcPts val="0"/>
              </a:spcBef>
              <a:spcAft>
                <a:spcPts val="0"/>
              </a:spcAft>
              <a:buNone/>
            </a:pPr>
            <a:r>
              <a:rPr b="0" i="0" lang="en-GB" sz="1935" u="none" cap="none" strike="noStrike">
                <a:solidFill>
                  <a:schemeClr val="dk1"/>
                </a:solidFill>
                <a:latin typeface="Calibri"/>
                <a:ea typeface="Calibri"/>
                <a:cs typeface="Calibri"/>
                <a:sym typeface="Calibri"/>
              </a:rPr>
              <a:t>Kami menggunakan empat tagar utama untuk kompetisi untuk menciptakan percakapan yang kohesif di semua platform media sosial:</a:t>
            </a:r>
            <a:endParaRPr b="1" i="0" sz="1935" u="sng" cap="none" strike="noStrike">
              <a:solidFill>
                <a:schemeClr val="dk1"/>
              </a:solidFill>
              <a:latin typeface="Calibri"/>
              <a:ea typeface="Calibri"/>
              <a:cs typeface="Calibri"/>
              <a:sym typeface="Calibri"/>
            </a:endParaRPr>
          </a:p>
        </p:txBody>
      </p:sp>
      <p:pic>
        <p:nvPicPr>
          <p:cNvPr descr="A logo with a fork and spoon&#10;&#10;Description automatically generated" id="264" name="Google Shape;264;g2f957b53dea_0_33"/>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265" name="Google Shape;265;g2f957b53dea_0_33"/>
          <p:cNvSpPr txBox="1"/>
          <p:nvPr/>
        </p:nvSpPr>
        <p:spPr>
          <a:xfrm>
            <a:off x="6687644" y="2508319"/>
            <a:ext cx="3128700" cy="762300"/>
          </a:xfrm>
          <a:prstGeom prst="rect">
            <a:avLst/>
          </a:prstGeom>
          <a:noFill/>
          <a:ln>
            <a:noFill/>
          </a:ln>
        </p:spPr>
        <p:txBody>
          <a:bodyPr anchorCtr="0" anchor="t" bIns="45700" lIns="91425" spcFirstLastPara="1" rIns="91425" wrap="square" tIns="45700">
            <a:normAutofit/>
          </a:bodyPr>
          <a:lstStyle/>
          <a:p>
            <a:pPr indent="0" lvl="0" marL="0" marR="0" rtl="0" algn="l">
              <a:lnSpc>
                <a:spcPct val="80000"/>
              </a:lnSpc>
              <a:spcBef>
                <a:spcPts val="0"/>
              </a:spcBef>
              <a:spcAft>
                <a:spcPts val="0"/>
              </a:spcAft>
              <a:buClr>
                <a:srgbClr val="000000"/>
              </a:buClr>
              <a:buSzPts val="2000"/>
              <a:buFont typeface="Arial"/>
              <a:buNone/>
            </a:pPr>
            <a:r>
              <a:rPr b="1" i="0" lang="en-GB" sz="2000" u="none" cap="none" strike="noStrike">
                <a:solidFill>
                  <a:schemeClr val="dk1"/>
                </a:solidFill>
                <a:latin typeface="Calibri"/>
                <a:ea typeface="Calibri"/>
                <a:cs typeface="Calibri"/>
                <a:sym typeface="Calibri"/>
              </a:rPr>
              <a:t>#HealthyEating</a:t>
            </a:r>
            <a:endParaRPr b="0" i="0" sz="1200" u="none" cap="none" strike="noStrike">
              <a:solidFill>
                <a:srgbClr val="000000"/>
              </a:solidFill>
              <a:latin typeface="Arial"/>
              <a:ea typeface="Arial"/>
              <a:cs typeface="Arial"/>
              <a:sym typeface="Arial"/>
            </a:endParaRPr>
          </a:p>
          <a:p>
            <a:pPr indent="0" lvl="0" marL="0" marR="0" rtl="0" algn="l">
              <a:lnSpc>
                <a:spcPct val="80000"/>
              </a:lnSpc>
              <a:spcBef>
                <a:spcPts val="600"/>
              </a:spcBef>
              <a:spcAft>
                <a:spcPts val="0"/>
              </a:spcAft>
              <a:buClr>
                <a:srgbClr val="000000"/>
              </a:buClr>
              <a:buSzPts val="2000"/>
              <a:buFont typeface="Arial"/>
              <a:buNone/>
            </a:pPr>
            <a:r>
              <a:rPr b="1" i="0" lang="en-GB" sz="2000" u="none" cap="none" strike="noStrike">
                <a:solidFill>
                  <a:schemeClr val="dk1"/>
                </a:solidFill>
                <a:latin typeface="Calibri"/>
                <a:ea typeface="Calibri"/>
                <a:cs typeface="Calibri"/>
                <a:sym typeface="Calibri"/>
              </a:rPr>
              <a:t>#SustainableDiets</a:t>
            </a:r>
            <a:endParaRPr b="0" i="0" sz="1200" u="none" cap="none" strike="noStrike">
              <a:solidFill>
                <a:srgbClr val="000000"/>
              </a:solidFill>
              <a:latin typeface="Arial"/>
              <a:ea typeface="Arial"/>
              <a:cs typeface="Arial"/>
              <a:sym typeface="Arial"/>
            </a:endParaRPr>
          </a:p>
        </p:txBody>
      </p:sp>
      <p:grpSp>
        <p:nvGrpSpPr>
          <p:cNvPr id="266" name="Google Shape;266;g2f957b53dea_0_33"/>
          <p:cNvGrpSpPr/>
          <p:nvPr/>
        </p:nvGrpSpPr>
        <p:grpSpPr>
          <a:xfrm>
            <a:off x="747554" y="4676222"/>
            <a:ext cx="11035149" cy="2181900"/>
            <a:chOff x="758748" y="4541752"/>
            <a:chExt cx="11035149" cy="2181900"/>
          </a:xfrm>
        </p:grpSpPr>
        <p:sp>
          <p:nvSpPr>
            <p:cNvPr id="267" name="Google Shape;267;g2f957b53dea_0_33"/>
            <p:cNvSpPr txBox="1"/>
            <p:nvPr/>
          </p:nvSpPr>
          <p:spPr>
            <a:xfrm>
              <a:off x="6094476" y="4541752"/>
              <a:ext cx="2452500" cy="1381800"/>
            </a:xfrm>
            <a:prstGeom prst="rect">
              <a:avLst/>
            </a:prstGeom>
            <a:noFill/>
            <a:ln>
              <a:noFill/>
            </a:ln>
          </p:spPr>
          <p:txBody>
            <a:bodyPr anchorCtr="0" anchor="t" bIns="45700" lIns="91425" spcFirstLastPara="1" rIns="91425" wrap="square" tIns="45700">
              <a:normAutofit/>
            </a:bodyPr>
            <a:lstStyle/>
            <a:p>
              <a:pPr indent="-285750" lvl="0" marL="285750" marR="0" rtl="0" algn="l">
                <a:lnSpc>
                  <a:spcPct val="90000"/>
                </a:lnSpc>
                <a:spcBef>
                  <a:spcPts val="0"/>
                </a:spcBef>
                <a:spcAft>
                  <a:spcPts val="0"/>
                </a:spcAft>
                <a:buClr>
                  <a:schemeClr val="dk1"/>
                </a:buClr>
                <a:buSzPts val="1400"/>
                <a:buFont typeface="Arial"/>
                <a:buChar char="•"/>
              </a:pPr>
              <a:r>
                <a:rPr b="1" i="0" lang="en-GB" sz="1400" u="none" cap="none" strike="noStrike">
                  <a:solidFill>
                    <a:schemeClr val="dk1"/>
                  </a:solidFill>
                  <a:latin typeface="Calibri"/>
                  <a:ea typeface="Calibri"/>
                  <a:cs typeface="Calibri"/>
                  <a:sym typeface="Calibri"/>
                </a:rPr>
                <a:t>X (Formerly Twitter)</a:t>
              </a:r>
              <a:endParaRPr b="0" i="0" sz="1400" u="none" cap="none" strike="noStrike">
                <a:solidFill>
                  <a:srgbClr val="000000"/>
                </a:solidFill>
                <a:latin typeface="Arial"/>
                <a:ea typeface="Arial"/>
                <a:cs typeface="Arial"/>
                <a:sym typeface="Arial"/>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4">
                    <a:extLst>
                      <a:ext uri="{A12FA001-AC4F-418D-AE19-62706E023703}">
                        <ahyp:hlinkClr val="tx"/>
                      </a:ext>
                    </a:extLst>
                  </a:hlinkClick>
                </a:rPr>
                <a:t>@GAINalliance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5">
                    <a:extLst>
                      <a:ext uri="{A12FA001-AC4F-418D-AE19-62706E023703}">
                        <ahyp:hlinkClr val="tx"/>
                      </a:ext>
                    </a:extLst>
                  </a:hlinkClick>
                </a:rPr>
                <a:t>@EATforum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6">
                    <a:extLst>
                      <a:ext uri="{A12FA001-AC4F-418D-AE19-62706E023703}">
                        <ahyp:hlinkClr val="tx"/>
                      </a:ext>
                    </a:extLst>
                  </a:hlinkClick>
                </a:rPr>
                <a:t>@FOLUCoalition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7">
                    <a:extLst>
                      <a:ext uri="{A12FA001-AC4F-418D-AE19-62706E023703}">
                        <ahyp:hlinkClr val="tx"/>
                      </a:ext>
                    </a:extLst>
                  </a:hlinkClick>
                </a:rPr>
                <a:t>@NutritionConnex</a:t>
              </a:r>
              <a:endParaRPr b="1" i="0" sz="1400" u="none" cap="none" strike="noStrike">
                <a:solidFill>
                  <a:schemeClr val="dk1"/>
                </a:solidFill>
                <a:latin typeface="Calibri"/>
                <a:ea typeface="Calibri"/>
                <a:cs typeface="Calibri"/>
                <a:sym typeface="Calibri"/>
              </a:endParaRPr>
            </a:p>
          </p:txBody>
        </p:sp>
        <p:sp>
          <p:nvSpPr>
            <p:cNvPr id="268" name="Google Shape;268;g2f957b53dea_0_33"/>
            <p:cNvSpPr txBox="1"/>
            <p:nvPr/>
          </p:nvSpPr>
          <p:spPr>
            <a:xfrm>
              <a:off x="3322814" y="4541752"/>
              <a:ext cx="3031500" cy="15543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LinkedIn</a:t>
              </a:r>
              <a:endParaRPr b="0" i="0" sz="1400" u="none" cap="none" strike="noStrike">
                <a:solidFill>
                  <a:srgbClr val="000000"/>
                </a:solidFill>
                <a:latin typeface="Arial"/>
                <a:ea typeface="Arial"/>
                <a:cs typeface="Arial"/>
                <a:sym typeface="Arial"/>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8">
                    <a:extLst>
                      <a:ext uri="{A12FA001-AC4F-418D-AE19-62706E023703}">
                        <ahyp:hlinkClr val="tx"/>
                      </a:ext>
                    </a:extLst>
                  </a:hlinkClick>
                </a:rPr>
                <a:t>Nutrition Connect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9">
                    <a:extLst>
                      <a:ext uri="{A12FA001-AC4F-418D-AE19-62706E023703}">
                        <ahyp:hlinkClr val="tx"/>
                      </a:ext>
                    </a:extLst>
                  </a:hlinkClick>
                </a:rPr>
                <a:t>Global Alliance for Improved Nutrition (GAIN)</a:t>
              </a:r>
              <a:r>
                <a:rPr b="1" i="0" lang="en-GB" sz="14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0">
                    <a:extLst>
                      <a:ext uri="{A12FA001-AC4F-418D-AE19-62706E023703}">
                        <ahyp:hlinkClr val="tx"/>
                      </a:ext>
                    </a:extLst>
                  </a:hlinkClick>
                </a:rPr>
                <a:t>Food and Land Use Coalition (FOLU)</a:t>
              </a:r>
              <a:r>
                <a:rPr b="1" i="0" lang="en-GB" sz="1400" u="none" cap="none" strike="noStrike">
                  <a:solidFill>
                    <a:schemeClr val="dk1"/>
                  </a:solidFill>
                  <a:latin typeface="Calibri"/>
                  <a:ea typeface="Calibri"/>
                  <a:cs typeface="Calibri"/>
                  <a:sym typeface="Calibri"/>
                </a:rPr>
                <a:t> - </a:t>
              </a:r>
              <a:endParaRPr b="0" i="0" sz="1400" u="none" cap="none" strike="noStrike">
                <a:solidFill>
                  <a:srgbClr val="000000"/>
                </a:solidFill>
                <a:latin typeface="Arial"/>
                <a:ea typeface="Arial"/>
                <a:cs typeface="Arial"/>
                <a:sym typeface="Arial"/>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1">
                    <a:extLst>
                      <a:ext uri="{A12FA001-AC4F-418D-AE19-62706E023703}">
                        <ahyp:hlinkClr val="tx"/>
                      </a:ext>
                    </a:extLst>
                  </a:hlinkClick>
                </a:rPr>
                <a:t>EAT</a:t>
              </a:r>
              <a:endParaRPr b="1" i="0" sz="1400" u="none" cap="none" strike="noStrike">
                <a:solidFill>
                  <a:schemeClr val="dk1"/>
                </a:solidFill>
                <a:latin typeface="Calibri"/>
                <a:ea typeface="Calibri"/>
                <a:cs typeface="Calibri"/>
                <a:sym typeface="Calibri"/>
              </a:endParaRPr>
            </a:p>
          </p:txBody>
        </p:sp>
        <p:sp>
          <p:nvSpPr>
            <p:cNvPr id="269" name="Google Shape;269;g2f957b53dea_0_33"/>
            <p:cNvSpPr txBox="1"/>
            <p:nvPr/>
          </p:nvSpPr>
          <p:spPr>
            <a:xfrm>
              <a:off x="8546997" y="4541752"/>
              <a:ext cx="3246900" cy="2181900"/>
            </a:xfrm>
            <a:prstGeom prst="rect">
              <a:avLst/>
            </a:prstGeom>
            <a:noFill/>
            <a:ln>
              <a:noFill/>
            </a:ln>
          </p:spPr>
          <p:txBody>
            <a:bodyPr anchorCtr="0" anchor="t" bIns="45700" lIns="91425" spcFirstLastPara="1" rIns="91425" wrap="square" tIns="45700">
              <a:normAutofit lnSpcReduction="10000"/>
            </a:bodyPr>
            <a:lstStyle/>
            <a:p>
              <a:pPr indent="0" lvl="0" marL="0" marR="0" rtl="0" algn="l">
                <a:lnSpc>
                  <a:spcPct val="9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Facebook</a:t>
              </a:r>
              <a:endParaRPr b="0" i="0" sz="1400" u="none" cap="none" strike="noStrike">
                <a:solidFill>
                  <a:srgbClr val="000000"/>
                </a:solidFill>
                <a:latin typeface="Arial"/>
                <a:ea typeface="Arial"/>
                <a:cs typeface="Arial"/>
                <a:sym typeface="Arial"/>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2">
                    <a:extLst>
                      <a:ext uri="{A12FA001-AC4F-418D-AE19-62706E023703}">
                        <ahyp:hlinkClr val="tx"/>
                      </a:ext>
                    </a:extLst>
                  </a:hlinkClick>
                </a:rPr>
                <a:t>Dietary Shift Competition – DISH </a:t>
              </a:r>
              <a:r>
                <a:rPr b="1" i="0" lang="en-GB" sz="1400" u="none" cap="none" strike="noStrike">
                  <a:solidFill>
                    <a:schemeClr val="dk1"/>
                  </a:solidFill>
                  <a:latin typeface="Calibri"/>
                  <a:ea typeface="Calibri"/>
                  <a:cs typeface="Calibri"/>
                  <a:sym typeface="Calibri"/>
                </a:rPr>
                <a:t>-</a:t>
              </a:r>
              <a:endParaRPr b="0" i="0" sz="1400" u="none" cap="none" strike="noStrike">
                <a:solidFill>
                  <a:srgbClr val="000000"/>
                </a:solidFill>
                <a:latin typeface="Arial"/>
                <a:ea typeface="Arial"/>
                <a:cs typeface="Arial"/>
                <a:sym typeface="Arial"/>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3">
                    <a:extLst>
                      <a:ext uri="{A12FA001-AC4F-418D-AE19-62706E023703}">
                        <ahyp:hlinkClr val="tx"/>
                      </a:ext>
                    </a:extLst>
                  </a:hlinkClick>
                </a:rPr>
                <a:t>Global Alliance for Improved Nutrition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4">
                    <a:extLst>
                      <a:ext uri="{A12FA001-AC4F-418D-AE19-62706E023703}">
                        <ahyp:hlinkClr val="tx"/>
                      </a:ext>
                    </a:extLst>
                  </a:hlinkClick>
                </a:rPr>
                <a:t>Global Alliance for Improved Nutrition – Kenya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5">
                    <a:extLst>
                      <a:ext uri="{A12FA001-AC4F-418D-AE19-62706E023703}">
                        <ahyp:hlinkClr val="tx"/>
                      </a:ext>
                    </a:extLst>
                  </a:hlinkClick>
                </a:rPr>
                <a:t>Food and Land Use Coalition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6">
                    <a:extLst>
                      <a:ext uri="{A12FA001-AC4F-418D-AE19-62706E023703}">
                        <ahyp:hlinkClr val="tx"/>
                      </a:ext>
                    </a:extLst>
                  </a:hlinkClick>
                </a:rPr>
                <a:t>EAT Foundation </a:t>
              </a:r>
              <a:endParaRPr b="1" i="0" sz="1400" u="none" cap="none" strike="noStrike">
                <a:solidFill>
                  <a:schemeClr val="dk1"/>
                </a:solidFill>
                <a:latin typeface="Calibri"/>
                <a:ea typeface="Calibri"/>
                <a:cs typeface="Calibri"/>
                <a:sym typeface="Calibri"/>
              </a:endParaRPr>
            </a:p>
            <a:p>
              <a:pPr indent="-342900" lvl="0" marL="34290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7">
                    <a:extLst>
                      <a:ext uri="{A12FA001-AC4F-418D-AE19-62706E023703}">
                        <ahyp:hlinkClr val="tx"/>
                      </a:ext>
                    </a:extLst>
                  </a:hlinkClick>
                </a:rPr>
                <a:t>Nutrition Connect </a:t>
              </a:r>
              <a:endParaRPr b="1" i="0" sz="1400" u="none" cap="none" strike="noStrike">
                <a:solidFill>
                  <a:schemeClr val="dk1"/>
                </a:solidFill>
                <a:latin typeface="Calibri"/>
                <a:ea typeface="Calibri"/>
                <a:cs typeface="Calibri"/>
                <a:sym typeface="Calibri"/>
              </a:endParaRPr>
            </a:p>
          </p:txBody>
        </p:sp>
        <p:sp>
          <p:nvSpPr>
            <p:cNvPr id="270" name="Google Shape;270;g2f957b53dea_0_33"/>
            <p:cNvSpPr txBox="1"/>
            <p:nvPr/>
          </p:nvSpPr>
          <p:spPr>
            <a:xfrm>
              <a:off x="758748" y="4541752"/>
              <a:ext cx="2452500" cy="1210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Instagram </a:t>
              </a:r>
              <a:endParaRPr b="1" i="0" sz="1400" u="none" cap="none" strike="noStrike">
                <a:solidFill>
                  <a:srgbClr val="000000"/>
                </a:solidFill>
                <a:latin typeface="Arial"/>
                <a:ea typeface="Arial"/>
                <a:cs typeface="Arial"/>
                <a:sym typeface="Arial"/>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18">
                    <a:extLst>
                      <a:ext uri="{A12FA001-AC4F-418D-AE19-62706E023703}">
                        <ahyp:hlinkClr val="tx"/>
                      </a:ext>
                    </a:extLst>
                  </a:hlinkClick>
                </a:rPr>
                <a:t>@gainalliance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none" cap="none" strike="noStrike">
                  <a:solidFill>
                    <a:schemeClr val="dk1"/>
                  </a:solidFill>
                  <a:latin typeface="Calibri"/>
                  <a:ea typeface="Calibri"/>
                  <a:cs typeface="Calibri"/>
                  <a:sym typeface="Calibri"/>
                </a:rPr>
                <a:t> </a:t>
              </a:r>
              <a:r>
                <a:rPr b="1" i="0" lang="en-GB" sz="1400" u="sng" cap="none" strike="noStrike">
                  <a:solidFill>
                    <a:schemeClr val="dk1"/>
                  </a:solidFill>
                  <a:latin typeface="Calibri"/>
                  <a:ea typeface="Calibri"/>
                  <a:cs typeface="Calibri"/>
                  <a:sym typeface="Calibri"/>
                  <a:hlinkClick r:id="rId19">
                    <a:extLst>
                      <a:ext uri="{A12FA001-AC4F-418D-AE19-62706E023703}">
                        <ahyp:hlinkClr val="tx"/>
                      </a:ext>
                    </a:extLst>
                  </a:hlinkClick>
                </a:rPr>
                <a:t>@Dietaryshiftcompetition</a:t>
              </a:r>
              <a:endParaRPr b="1" i="0" sz="1400" u="none" cap="none" strike="noStrike">
                <a:solidFill>
                  <a:srgbClr val="000000"/>
                </a:solidFill>
                <a:latin typeface="Arial"/>
                <a:ea typeface="Arial"/>
                <a:cs typeface="Arial"/>
                <a:sym typeface="Arial"/>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20">
                    <a:extLst>
                      <a:ext uri="{A12FA001-AC4F-418D-AE19-62706E023703}">
                        <ahyp:hlinkClr val="tx"/>
                      </a:ext>
                    </a:extLst>
                  </a:hlinkClick>
                </a:rPr>
                <a:t>@Folucoalition </a:t>
              </a:r>
              <a:endParaRPr b="1" i="0" sz="1400" u="none" cap="none" strike="noStrike">
                <a:solidFill>
                  <a:schemeClr val="dk1"/>
                </a:solidFill>
                <a:latin typeface="Calibri"/>
                <a:ea typeface="Calibri"/>
                <a:cs typeface="Calibri"/>
                <a:sym typeface="Calibri"/>
              </a:endParaRPr>
            </a:p>
            <a:p>
              <a:pPr indent="-285750" lvl="0" marL="285750" marR="0" rtl="0" algn="l">
                <a:lnSpc>
                  <a:spcPct val="90000"/>
                </a:lnSpc>
                <a:spcBef>
                  <a:spcPts val="600"/>
                </a:spcBef>
                <a:spcAft>
                  <a:spcPts val="0"/>
                </a:spcAft>
                <a:buClr>
                  <a:schemeClr val="dk1"/>
                </a:buClr>
                <a:buSzPts val="1400"/>
                <a:buFont typeface="Arial"/>
                <a:buChar char="•"/>
              </a:pPr>
              <a:r>
                <a:rPr b="1" i="0" lang="en-GB" sz="1400" u="sng" cap="none" strike="noStrike">
                  <a:solidFill>
                    <a:schemeClr val="dk1"/>
                  </a:solidFill>
                  <a:latin typeface="Calibri"/>
                  <a:ea typeface="Calibri"/>
                  <a:cs typeface="Calibri"/>
                  <a:sym typeface="Calibri"/>
                  <a:hlinkClick r:id="rId21">
                    <a:extLst>
                      <a:ext uri="{A12FA001-AC4F-418D-AE19-62706E023703}">
                        <ahyp:hlinkClr val="tx"/>
                      </a:ext>
                    </a:extLst>
                  </a:hlinkClick>
                </a:rPr>
                <a:t>@eatfoundation </a:t>
              </a:r>
              <a:endParaRPr b="1" i="0" sz="1400" u="none" cap="none" strike="noStrike">
                <a:solidFill>
                  <a:schemeClr val="dk1"/>
                </a:solidFill>
                <a:latin typeface="Calibri"/>
                <a:ea typeface="Calibri"/>
                <a:cs typeface="Calibri"/>
                <a:sym typeface="Calibri"/>
              </a:endParaRPr>
            </a:p>
          </p:txBody>
        </p:sp>
      </p:grpSp>
      <p:sp>
        <p:nvSpPr>
          <p:cNvPr id="271" name="Google Shape;271;g2f957b53dea_0_33"/>
          <p:cNvSpPr txBox="1"/>
          <p:nvPr/>
        </p:nvSpPr>
        <p:spPr>
          <a:xfrm>
            <a:off x="1920838" y="3457750"/>
            <a:ext cx="8999700" cy="5535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i="0" lang="en-GB" sz="4900" u="none" cap="none" strike="noStrike">
                <a:solidFill>
                  <a:srgbClr val="00A29B"/>
                </a:solidFill>
                <a:latin typeface="Calibri"/>
                <a:ea typeface="Calibri"/>
                <a:cs typeface="Calibri"/>
                <a:sym typeface="Calibri"/>
              </a:rPr>
              <a:t>AKUN YANG AKAN DITANDAI</a:t>
            </a:r>
            <a:endParaRPr b="0" i="0" sz="1400" u="none" cap="none" strike="noStrike">
              <a:solidFill>
                <a:srgbClr val="000000"/>
              </a:solidFill>
              <a:latin typeface="Arial"/>
              <a:ea typeface="Arial"/>
              <a:cs typeface="Arial"/>
              <a:sym typeface="Arial"/>
            </a:endParaRPr>
          </a:p>
        </p:txBody>
      </p:sp>
      <p:sp>
        <p:nvSpPr>
          <p:cNvPr id="272" name="Google Shape;272;g2f957b53dea_0_33"/>
          <p:cNvSpPr txBox="1"/>
          <p:nvPr/>
        </p:nvSpPr>
        <p:spPr>
          <a:xfrm>
            <a:off x="838199" y="2508319"/>
            <a:ext cx="3128700" cy="762300"/>
          </a:xfrm>
          <a:prstGeom prst="rect">
            <a:avLst/>
          </a:prstGeom>
          <a:noFill/>
          <a:ln>
            <a:noFill/>
          </a:ln>
        </p:spPr>
        <p:txBody>
          <a:bodyPr anchorCtr="0" anchor="t" bIns="45700" lIns="91425" spcFirstLastPara="1" rIns="91425" wrap="square" tIns="45700">
            <a:normAutofit/>
          </a:bodyPr>
          <a:lstStyle/>
          <a:p>
            <a:pPr indent="0" lvl="0" marL="0" marR="0" rtl="0" algn="l">
              <a:lnSpc>
                <a:spcPct val="80000"/>
              </a:lnSpc>
              <a:spcBef>
                <a:spcPts val="0"/>
              </a:spcBef>
              <a:spcAft>
                <a:spcPts val="0"/>
              </a:spcAft>
              <a:buClr>
                <a:srgbClr val="000000"/>
              </a:buClr>
              <a:buSzPts val="2000"/>
              <a:buFont typeface="Arial"/>
              <a:buNone/>
            </a:pPr>
            <a:r>
              <a:rPr b="1" i="0" lang="en-GB" sz="2000" u="none" cap="none" strike="noStrike">
                <a:solidFill>
                  <a:schemeClr val="dk1"/>
                </a:solidFill>
                <a:latin typeface="Calibri"/>
                <a:ea typeface="Calibri"/>
                <a:cs typeface="Calibri"/>
                <a:sym typeface="Calibri"/>
              </a:rPr>
              <a:t>#DISHCompetition2024</a:t>
            </a:r>
            <a:endParaRPr b="0" i="0" sz="1200" u="none" cap="none" strike="noStrike">
              <a:solidFill>
                <a:srgbClr val="000000"/>
              </a:solidFill>
              <a:latin typeface="Arial"/>
              <a:ea typeface="Arial"/>
              <a:cs typeface="Arial"/>
              <a:sym typeface="Arial"/>
            </a:endParaRPr>
          </a:p>
          <a:p>
            <a:pPr indent="0" lvl="0" marL="0" marR="0" rtl="0" algn="l">
              <a:lnSpc>
                <a:spcPct val="80000"/>
              </a:lnSpc>
              <a:spcBef>
                <a:spcPts val="600"/>
              </a:spcBef>
              <a:spcAft>
                <a:spcPts val="0"/>
              </a:spcAft>
              <a:buClr>
                <a:srgbClr val="000000"/>
              </a:buClr>
              <a:buSzPts val="2000"/>
              <a:buFont typeface="Arial"/>
              <a:buNone/>
            </a:pPr>
            <a:r>
              <a:rPr b="1" i="0" lang="en-GB" sz="2000" u="none" cap="none" strike="noStrike">
                <a:solidFill>
                  <a:schemeClr val="dk1"/>
                </a:solidFill>
                <a:latin typeface="Calibri"/>
                <a:ea typeface="Calibri"/>
                <a:cs typeface="Calibri"/>
                <a:sym typeface="Calibri"/>
              </a:rPr>
              <a:t>#DietaryShifts</a:t>
            </a:r>
            <a:endParaRPr b="0" i="0" sz="1200" u="none" cap="none" strike="noStrike">
              <a:solidFill>
                <a:srgbClr val="000000"/>
              </a:solidFill>
              <a:latin typeface="Arial"/>
              <a:ea typeface="Arial"/>
              <a:cs typeface="Arial"/>
              <a:sym typeface="Arial"/>
            </a:endParaRPr>
          </a:p>
        </p:txBody>
      </p:sp>
      <p:pic>
        <p:nvPicPr>
          <p:cNvPr descr="Facebook логотип PNG" id="273" name="Google Shape;273;g2f957b53dea_0_33"/>
          <p:cNvPicPr preferRelativeResize="0"/>
          <p:nvPr/>
        </p:nvPicPr>
        <p:blipFill rotWithShape="1">
          <a:blip r:embed="rId22">
            <a:alphaModFix/>
          </a:blip>
          <a:srcRect b="0" l="0" r="0" t="0"/>
          <a:stretch/>
        </p:blipFill>
        <p:spPr>
          <a:xfrm>
            <a:off x="8539974" y="4224269"/>
            <a:ext cx="451953" cy="451953"/>
          </a:xfrm>
          <a:prstGeom prst="rect">
            <a:avLst/>
          </a:prstGeom>
          <a:noFill/>
          <a:ln>
            <a:noFill/>
          </a:ln>
        </p:spPr>
      </p:pic>
      <p:pic>
        <p:nvPicPr>
          <p:cNvPr descr="Download Free Logo Computer Layout Instagram Icons PNG File HD ICON ..." id="274" name="Google Shape;274;g2f957b53dea_0_33"/>
          <p:cNvPicPr preferRelativeResize="0"/>
          <p:nvPr/>
        </p:nvPicPr>
        <p:blipFill rotWithShape="1">
          <a:blip r:embed="rId23">
            <a:alphaModFix/>
          </a:blip>
          <a:srcRect b="0" l="0" r="0" t="0"/>
          <a:stretch/>
        </p:blipFill>
        <p:spPr>
          <a:xfrm>
            <a:off x="786160" y="4242206"/>
            <a:ext cx="451953" cy="451953"/>
          </a:xfrm>
          <a:prstGeom prst="rect">
            <a:avLst/>
          </a:prstGeom>
          <a:noFill/>
          <a:ln>
            <a:noFill/>
          </a:ln>
        </p:spPr>
      </p:pic>
      <p:pic>
        <p:nvPicPr>
          <p:cNvPr descr="LinkedIn logo PNG" id="275" name="Google Shape;275;g2f957b53dea_0_33"/>
          <p:cNvPicPr preferRelativeResize="0"/>
          <p:nvPr/>
        </p:nvPicPr>
        <p:blipFill rotWithShape="1">
          <a:blip r:embed="rId24">
            <a:alphaModFix/>
          </a:blip>
          <a:srcRect b="0" l="0" r="0" t="0"/>
          <a:stretch/>
        </p:blipFill>
        <p:spPr>
          <a:xfrm>
            <a:off x="3311620" y="4198386"/>
            <a:ext cx="451950" cy="451950"/>
          </a:xfrm>
          <a:prstGeom prst="rect">
            <a:avLst/>
          </a:prstGeom>
          <a:noFill/>
          <a:ln>
            <a:noFill/>
          </a:ln>
        </p:spPr>
      </p:pic>
      <p:pic>
        <p:nvPicPr>
          <p:cNvPr descr="White Twitter Logo Png" id="276" name="Google Shape;276;g2f957b53dea_0_33"/>
          <p:cNvPicPr preferRelativeResize="0"/>
          <p:nvPr/>
        </p:nvPicPr>
        <p:blipFill rotWithShape="1">
          <a:blip r:embed="rId25">
            <a:alphaModFix/>
          </a:blip>
          <a:srcRect b="0" l="0" r="0" t="0"/>
          <a:stretch/>
        </p:blipFill>
        <p:spPr>
          <a:xfrm>
            <a:off x="6101310" y="4250641"/>
            <a:ext cx="505798" cy="505798"/>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0" name="Shape 280"/>
        <p:cNvGrpSpPr/>
        <p:nvPr/>
      </p:nvGrpSpPr>
      <p:grpSpPr>
        <a:xfrm>
          <a:off x="0" y="0"/>
          <a:ext cx="0" cy="0"/>
          <a:chOff x="0" y="0"/>
          <a:chExt cx="0" cy="0"/>
        </a:xfrm>
      </p:grpSpPr>
      <p:sp>
        <p:nvSpPr>
          <p:cNvPr id="281" name="Google Shape;281;p1"/>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2" name="Google Shape;282;p1"/>
          <p:cNvSpPr txBox="1"/>
          <p:nvPr>
            <p:ph type="ctrTitle"/>
          </p:nvPr>
        </p:nvSpPr>
        <p:spPr>
          <a:xfrm>
            <a:off x="890338" y="640080"/>
            <a:ext cx="4676744" cy="356616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5400"/>
              <a:buFont typeface="Calibri"/>
              <a:buNone/>
            </a:pPr>
            <a:r>
              <a:rPr b="1" lang="en-GB" sz="5400"/>
              <a:t>SOCIAL MEDIA TOOLKIT</a:t>
            </a:r>
            <a:endParaRPr b="1" sz="5400"/>
          </a:p>
        </p:txBody>
      </p:sp>
      <p:sp>
        <p:nvSpPr>
          <p:cNvPr id="283" name="Google Shape;283;p1"/>
          <p:cNvSpPr txBox="1"/>
          <p:nvPr>
            <p:ph idx="1" type="subTitle"/>
          </p:nvPr>
        </p:nvSpPr>
        <p:spPr>
          <a:xfrm>
            <a:off x="890338" y="4636007"/>
            <a:ext cx="5205661" cy="1697557"/>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chemeClr val="dk1"/>
              </a:buClr>
              <a:buSzPct val="100000"/>
              <a:buNone/>
            </a:pPr>
            <a:r>
              <a:rPr b="1" lang="en-GB"/>
              <a:t>Dietary Shifts Competition 2024</a:t>
            </a:r>
            <a:endParaRPr/>
          </a:p>
          <a:p>
            <a:pPr indent="0" lvl="0" marL="0" rtl="0" algn="l">
              <a:lnSpc>
                <a:spcPct val="90000"/>
              </a:lnSpc>
              <a:spcBef>
                <a:spcPts val="1000"/>
              </a:spcBef>
              <a:spcAft>
                <a:spcPts val="0"/>
              </a:spcAft>
              <a:buClr>
                <a:schemeClr val="dk1"/>
              </a:buClr>
              <a:buSzPct val="100000"/>
              <a:buNone/>
            </a:pPr>
            <a:r>
              <a:rPr lang="en-GB"/>
              <a:t>This document includes background information on the Dietary Shifts (DISH) Competition and tools to help our partners promote it across social media platforms. </a:t>
            </a:r>
            <a:endParaRPr/>
          </a:p>
        </p:txBody>
      </p:sp>
      <p:sp>
        <p:nvSpPr>
          <p:cNvPr id="284" name="Google Shape;284;p1"/>
          <p:cNvSpPr/>
          <p:nvPr/>
        </p:nvSpPr>
        <p:spPr>
          <a:xfrm>
            <a:off x="890338" y="4409267"/>
            <a:ext cx="3474720" cy="18288"/>
          </a:xfrm>
          <a:custGeom>
            <a:rect b="b" l="l" r="r" t="t"/>
            <a:pathLst>
              <a:path extrusionOk="0" fill="none" h="18288" w="347472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extrusionOk="0" h="18288" w="347472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cap="rnd" cmpd="sng" w="444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285" name="Google Shape;285;p1"/>
          <p:cNvPicPr preferRelativeResize="0"/>
          <p:nvPr/>
        </p:nvPicPr>
        <p:blipFill rotWithShape="1">
          <a:blip r:embed="rId3">
            <a:alphaModFix/>
          </a:blip>
          <a:srcRect b="303" l="0" r="0" t="0"/>
          <a:stretch/>
        </p:blipFill>
        <p:spPr>
          <a:xfrm>
            <a:off x="5311702" y="10"/>
            <a:ext cx="6878775" cy="6857990"/>
          </a:xfrm>
          <a:custGeom>
            <a:rect b="b" l="l" r="r" t="t"/>
            <a:pathLst>
              <a:path extrusionOk="0" h="6858000" w="6878775">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2" name="Shape 92"/>
        <p:cNvGrpSpPr/>
        <p:nvPr/>
      </p:nvGrpSpPr>
      <p:grpSpPr>
        <a:xfrm>
          <a:off x="0" y="0"/>
          <a:ext cx="0" cy="0"/>
          <a:chOff x="0" y="0"/>
          <a:chExt cx="0" cy="0"/>
        </a:xfrm>
      </p:grpSpPr>
      <p:sp>
        <p:nvSpPr>
          <p:cNvPr id="93" name="Google Shape;93;p3"/>
          <p:cNvSpPr/>
          <p:nvPr/>
        </p:nvSpPr>
        <p:spPr>
          <a:xfrm>
            <a:off x="44725" y="-250375"/>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latin typeface="Calibri"/>
                <a:ea typeface="Calibri"/>
                <a:cs typeface="Calibri"/>
                <a:sym typeface="Calibri"/>
              </a:rPr>
              <a:t>September Social Media Copy</a:t>
            </a:r>
            <a:endParaRPr/>
          </a:p>
        </p:txBody>
      </p:sp>
      <p:sp>
        <p:nvSpPr>
          <p:cNvPr id="95" name="Google Shape;95;p3"/>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3"/>
          <p:cNvSpPr txBox="1"/>
          <p:nvPr/>
        </p:nvSpPr>
        <p:spPr>
          <a:xfrm>
            <a:off x="838200" y="1929383"/>
            <a:ext cx="10349753" cy="4384118"/>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2200"/>
              <a:buFont typeface="Arial"/>
              <a:buChar char="•"/>
            </a:pPr>
            <a:r>
              <a:rPr b="0" i="0" lang="en-GB" sz="2200" u="none" cap="none" strike="noStrike">
                <a:solidFill>
                  <a:schemeClr val="dk1"/>
                </a:solidFill>
                <a:latin typeface="Calibri"/>
                <a:ea typeface="Calibri"/>
                <a:cs typeface="Calibri"/>
                <a:sym typeface="Calibri"/>
              </a:rPr>
              <a:t>Social media posts that will be published on DISH’s social media channels as follows. </a:t>
            </a:r>
            <a:endParaRPr/>
          </a:p>
          <a:p>
            <a:pPr indent="0" lvl="0" marL="0" marR="0" rtl="0" algn="l">
              <a:lnSpc>
                <a:spcPct val="90000"/>
              </a:lnSpc>
              <a:spcBef>
                <a:spcPts val="600"/>
              </a:spcBef>
              <a:spcAft>
                <a:spcPts val="0"/>
              </a:spcAft>
              <a:buClr>
                <a:schemeClr val="dk1"/>
              </a:buClr>
              <a:buSzPts val="2200"/>
              <a:buFont typeface="Arial"/>
              <a:buChar char="•"/>
            </a:pPr>
            <a:r>
              <a:rPr b="0" i="0" lang="en-GB" sz="2200" u="none" cap="none" strike="noStrike">
                <a:solidFill>
                  <a:schemeClr val="dk1"/>
                </a:solidFill>
                <a:latin typeface="Calibri"/>
                <a:ea typeface="Calibri"/>
                <a:cs typeface="Calibri"/>
                <a:sym typeface="Calibri"/>
              </a:rPr>
              <a:t>These posts should be viewed by partners as a style guide and should not be directly copy and pasted, allowing partners to promote DISH in a tone of voice appropriate to each organisation.</a:t>
            </a:r>
            <a:endParaRPr/>
          </a:p>
          <a:p>
            <a:pPr indent="0" lvl="0" marL="0" marR="0" rtl="0" algn="l">
              <a:lnSpc>
                <a:spcPct val="90000"/>
              </a:lnSpc>
              <a:spcBef>
                <a:spcPts val="600"/>
              </a:spcBef>
              <a:spcAft>
                <a:spcPts val="0"/>
              </a:spcAft>
              <a:buClr>
                <a:schemeClr val="dk1"/>
              </a:buClr>
              <a:buSzPts val="2200"/>
              <a:buFont typeface="Arial"/>
              <a:buChar char="•"/>
            </a:pPr>
            <a:r>
              <a:rPr b="0" i="0" lang="en-GB" sz="2200" u="none" cap="none" strike="noStrike">
                <a:solidFill>
                  <a:schemeClr val="dk1"/>
                </a:solidFill>
                <a:latin typeface="Calibri"/>
                <a:ea typeface="Calibri"/>
                <a:cs typeface="Calibri"/>
                <a:sym typeface="Calibri"/>
              </a:rPr>
              <a:t>You may find the social media artworks </a:t>
            </a:r>
            <a:r>
              <a:rPr lang="en-GB" sz="2200">
                <a:solidFill>
                  <a:schemeClr val="dk1"/>
                </a:solidFill>
                <a:latin typeface="Calibri"/>
                <a:ea typeface="Calibri"/>
                <a:cs typeface="Calibri"/>
                <a:sym typeface="Calibri"/>
              </a:rPr>
              <a:t>on our website - </a:t>
            </a:r>
            <a:r>
              <a:rPr lang="en-GB" sz="2200">
                <a:solidFill>
                  <a:schemeClr val="dk1"/>
                </a:solidFill>
                <a:latin typeface="Calibri"/>
                <a:ea typeface="Calibri"/>
                <a:cs typeface="Calibri"/>
                <a:sym typeface="Calibri"/>
                <a:extLst>
                  <a:ext uri="http://customooxmlschemas.google.com/">
                    <go:slidesCustomData xmlns:go="http://customooxmlschemas.google.com/" textRoundtripDataId="0"/>
                  </a:ext>
                </a:extLst>
              </a:rPr>
              <a:t>HERE</a:t>
            </a:r>
            <a:endParaRPr b="0" i="0" sz="2200" u="none" cap="none" strike="noStrike">
              <a:solidFill>
                <a:schemeClr val="dk1"/>
              </a:solidFill>
              <a:latin typeface="Calibri"/>
              <a:ea typeface="Calibri"/>
              <a:cs typeface="Calibri"/>
              <a:sym typeface="Calibri"/>
            </a:endParaRPr>
          </a:p>
        </p:txBody>
      </p:sp>
      <p:pic>
        <p:nvPicPr>
          <p:cNvPr descr="A logo with a fork and spoon&#10;&#10;Description automatically generated" id="97" name="Google Shape;97;p3"/>
          <p:cNvPicPr preferRelativeResize="0"/>
          <p:nvPr>
            <p:ph idx="1" type="body"/>
          </p:nvPr>
        </p:nvPicPr>
        <p:blipFill rotWithShape="1">
          <a:blip r:embed="rId4">
            <a:alphaModFix/>
          </a:blip>
          <a:srcRect b="0" l="0" r="0" t="0"/>
          <a:stretch/>
        </p:blipFill>
        <p:spPr>
          <a:xfrm>
            <a:off x="10959353" y="0"/>
            <a:ext cx="1232647" cy="123264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1" name="Shape 101"/>
        <p:cNvGrpSpPr/>
        <p:nvPr/>
      </p:nvGrpSpPr>
      <p:grpSpPr>
        <a:xfrm>
          <a:off x="0" y="0"/>
          <a:ext cx="0" cy="0"/>
          <a:chOff x="0" y="0"/>
          <a:chExt cx="0" cy="0"/>
        </a:xfrm>
      </p:grpSpPr>
      <p:sp>
        <p:nvSpPr>
          <p:cNvPr id="102" name="Google Shape;102;p4"/>
          <p:cNvSpPr/>
          <p:nvPr/>
        </p:nvSpPr>
        <p:spPr>
          <a:xfrm>
            <a:off x="150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latin typeface="Calibri"/>
                <a:ea typeface="Calibri"/>
                <a:cs typeface="Calibri"/>
                <a:sym typeface="Calibri"/>
              </a:rPr>
              <a:t>September Social Media</a:t>
            </a:r>
            <a:r>
              <a:rPr b="1" lang="en-GB" sz="5400">
                <a:solidFill>
                  <a:srgbClr val="00A29B"/>
                </a:solidFill>
              </a:rPr>
              <a:t> </a:t>
            </a:r>
            <a:r>
              <a:rPr b="1" lang="en-GB" sz="5400">
                <a:solidFill>
                  <a:srgbClr val="00A29B"/>
                </a:solidFill>
                <a:latin typeface="Calibri"/>
                <a:ea typeface="Calibri"/>
                <a:cs typeface="Calibri"/>
                <a:sym typeface="Calibri"/>
              </a:rPr>
              <a:t>Copy</a:t>
            </a:r>
            <a:endParaRPr/>
          </a:p>
        </p:txBody>
      </p:sp>
      <p:sp>
        <p:nvSpPr>
          <p:cNvPr id="104" name="Google Shape;104;p4"/>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05" name="Google Shape;105;p4"/>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06" name="Google Shape;106;p4"/>
          <p:cNvSpPr txBox="1"/>
          <p:nvPr/>
        </p:nvSpPr>
        <p:spPr>
          <a:xfrm>
            <a:off x="1175175" y="2129025"/>
            <a:ext cx="5560500" cy="43566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i="0" lang="en-GB" sz="1100" u="sng" cap="none" strike="noStrike">
                <a:solidFill>
                  <a:schemeClr val="dk1"/>
                </a:solidFill>
                <a:latin typeface="Calibri"/>
                <a:ea typeface="Calibri"/>
                <a:cs typeface="Calibri"/>
                <a:sym typeface="Calibri"/>
              </a:rPr>
              <a:t>Post 1</a:t>
            </a:r>
            <a:endParaRPr sz="1100">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 Applications Now Open! </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The Global Alliance for Improved Nutrition (GAIN), in partnership with EAT, Food and Land Use Coalition (FOLU) and Nutrition Connect are excited to announce that applications are now open for the Dietary Shift Competition (DISH) in Kenya and Indonesia 🎉</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DISH Competition seeks to uncover 15 innovative solutions each in Kenya and Indonesia to get us eating more healthily, offering an exciting opportunity to kick-off a long-term engagement that offers extensive support and collaboration opportunities for participants as well as cash prizes. </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 Ready to bring your creative solutions to life? Learn more and apply today!</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 🗓️ Deadline: 31 October 2024 </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 More info visit : </a:t>
            </a:r>
            <a:r>
              <a:rPr lang="en-GB" sz="1100" u="sng">
                <a:solidFill>
                  <a:schemeClr val="hlink"/>
                </a:solidFill>
                <a:latin typeface="Calibri"/>
                <a:ea typeface="Calibri"/>
                <a:cs typeface="Calibri"/>
                <a:sym typeface="Calibri"/>
                <a:hlinkClick r:id="rId4"/>
              </a:rPr>
              <a:t>https://nutritionconnect.org/dish#</a:t>
            </a:r>
            <a:r>
              <a:rPr lang="en-GB" sz="1100">
                <a:solidFill>
                  <a:schemeClr val="dk1"/>
                </a:solidFill>
                <a:latin typeface="Calibri"/>
                <a:ea typeface="Calibri"/>
                <a:cs typeface="Calibri"/>
                <a:sym typeface="Calibri"/>
              </a:rPr>
              <a:t> </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 #DISHCompetition2024 #DietaryShifts #HealthyEatingKenya #SustainableDiets</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t/>
            </a:r>
            <a:endParaRPr b="1" sz="1100" u="sng">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b="1" lang="en-GB" sz="1100" u="sng">
                <a:solidFill>
                  <a:schemeClr val="dk1"/>
                </a:solidFill>
                <a:latin typeface="Calibri"/>
                <a:ea typeface="Calibri"/>
                <a:cs typeface="Calibri"/>
                <a:sym typeface="Calibri"/>
              </a:rPr>
              <a:t>X copy</a:t>
            </a:r>
            <a:endParaRPr b="1" sz="1100" u="sng">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Dietary Shifts Competition 2024 #DISH is LAUNCHED in #Kenya #Indonesia🎉 by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@GAINalliance @EATforum @FOLUCoalition @NutritionConnex!</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APPLY by 31 October 2024 : https://nutritionconnect.org/dish# 30 solutions for healthier eating will #WIN!</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#DISHCompetition2024 #SustainableDiets</a:t>
            </a:r>
            <a:endParaRPr i="0" sz="1100" u="none" cap="none" strike="noStrike">
              <a:solidFill>
                <a:schemeClr val="dk1"/>
              </a:solidFill>
              <a:latin typeface="Calibri"/>
              <a:ea typeface="Calibri"/>
              <a:cs typeface="Calibri"/>
              <a:sym typeface="Calibri"/>
            </a:endParaRPr>
          </a:p>
        </p:txBody>
      </p:sp>
      <p:pic>
        <p:nvPicPr>
          <p:cNvPr id="107" name="Google Shape;107;p4"/>
          <p:cNvPicPr preferRelativeResize="0"/>
          <p:nvPr/>
        </p:nvPicPr>
        <p:blipFill>
          <a:blip r:embed="rId5">
            <a:alphaModFix/>
          </a:blip>
          <a:stretch>
            <a:fillRect/>
          </a:stretch>
        </p:blipFill>
        <p:spPr>
          <a:xfrm>
            <a:off x="7220525" y="2047701"/>
            <a:ext cx="3670125" cy="3670150"/>
          </a:xfrm>
          <a:prstGeom prst="rect">
            <a:avLst/>
          </a:prstGeom>
          <a:solidFill>
            <a:schemeClr val="lt1"/>
          </a:solid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1" name="Shape 111"/>
        <p:cNvGrpSpPr/>
        <p:nvPr/>
      </p:nvGrpSpPr>
      <p:grpSpPr>
        <a:xfrm>
          <a:off x="0" y="0"/>
          <a:ext cx="0" cy="0"/>
          <a:chOff x="0" y="0"/>
          <a:chExt cx="0" cy="0"/>
        </a:xfrm>
      </p:grpSpPr>
      <p:sp>
        <p:nvSpPr>
          <p:cNvPr id="112" name="Google Shape;112;g309bf2adcfe_0_1"/>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g309bf2adcfe_0_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rPr>
              <a:t>October </a:t>
            </a:r>
            <a:r>
              <a:rPr b="1" lang="en-GB" sz="5400">
                <a:solidFill>
                  <a:srgbClr val="00A29B"/>
                </a:solidFill>
                <a:latin typeface="Calibri"/>
                <a:ea typeface="Calibri"/>
                <a:cs typeface="Calibri"/>
                <a:sym typeface="Calibri"/>
              </a:rPr>
              <a:t>Social Media</a:t>
            </a:r>
            <a:r>
              <a:rPr b="1" lang="en-GB" sz="5400">
                <a:solidFill>
                  <a:srgbClr val="00A29B"/>
                </a:solidFill>
              </a:rPr>
              <a:t> </a:t>
            </a:r>
            <a:r>
              <a:rPr b="1" lang="en-GB" sz="5400">
                <a:solidFill>
                  <a:srgbClr val="00A29B"/>
                </a:solidFill>
                <a:latin typeface="Calibri"/>
                <a:ea typeface="Calibri"/>
                <a:cs typeface="Calibri"/>
                <a:sym typeface="Calibri"/>
              </a:rPr>
              <a:t>Copy</a:t>
            </a:r>
            <a:endParaRPr/>
          </a:p>
        </p:txBody>
      </p:sp>
      <p:sp>
        <p:nvSpPr>
          <p:cNvPr id="114" name="Google Shape;114;g309bf2adcfe_0_1"/>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15" name="Google Shape;115;g309bf2adcfe_0_1"/>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16" name="Google Shape;116;g309bf2adcfe_0_1"/>
          <p:cNvSpPr txBox="1"/>
          <p:nvPr/>
        </p:nvSpPr>
        <p:spPr>
          <a:xfrm>
            <a:off x="739275" y="2020050"/>
            <a:ext cx="5484900" cy="44364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i="0" lang="en-GB" sz="1100" u="sng" cap="none" strike="noStrike">
                <a:solidFill>
                  <a:schemeClr val="dk1"/>
                </a:solidFill>
                <a:latin typeface="Calibri"/>
                <a:ea typeface="Calibri"/>
                <a:cs typeface="Calibri"/>
                <a:sym typeface="Calibri"/>
              </a:rPr>
              <a:t>Post 2</a:t>
            </a:r>
            <a:endParaRPr sz="1100">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 Why Participate in DISH?   </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The Dietary Shift Competition (DISH) offers more than just a cash prize for each finalist. You'll get support and collaboration to turn your solution on how to get Kenyans and Indonesia</a:t>
            </a:r>
            <a:r>
              <a:rPr lang="en-GB" sz="1100">
                <a:solidFill>
                  <a:schemeClr val="dk1"/>
                </a:solidFill>
                <a:latin typeface="Calibri"/>
                <a:ea typeface="Calibri"/>
                <a:cs typeface="Calibri"/>
                <a:sym typeface="Calibri"/>
              </a:rPr>
              <a:t>ns </a:t>
            </a:r>
            <a:r>
              <a:rPr i="0" lang="en-GB" sz="1100" u="none" cap="none" strike="noStrike">
                <a:solidFill>
                  <a:schemeClr val="dk1"/>
                </a:solidFill>
                <a:latin typeface="Calibri"/>
                <a:ea typeface="Calibri"/>
                <a:cs typeface="Calibri"/>
                <a:sym typeface="Calibri"/>
              </a:rPr>
              <a:t>eating more healthily into reality, with our team of experts, such as:  </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 Mentorship: Participants will benefit from guidance provided by a team of subject matter experts spanning food, nutrition, and environmental fields.   </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 Networking Opportunities: Finalists will connect with like-minded individuals and industry experts throughout the competition, expanding their professional networks.</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 Promotion: The solutions will gain national and global media coverage, including blogs, articles, infographics, and social media exposure.  </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🌱Have a solution that can transform the way Kenyans eat? Apply now! </a:t>
            </a:r>
            <a:r>
              <a:rPr i="0" lang="en-GB" sz="1100" u="sng" cap="none" strike="noStrike">
                <a:solidFill>
                  <a:schemeClr val="dk1"/>
                </a:solidFill>
                <a:latin typeface="Calibri"/>
                <a:ea typeface="Calibri"/>
                <a:cs typeface="Calibri"/>
                <a:sym typeface="Calibri"/>
                <a:hlinkClick r:id="rId4">
                  <a:extLst>
                    <a:ext uri="{A12FA001-AC4F-418D-AE19-62706E023703}">
                      <ahyp:hlinkClr val="tx"/>
                    </a:ext>
                  </a:extLst>
                </a:hlinkClick>
              </a:rPr>
              <a:t>https://nutritionconnect.org/dish#</a:t>
            </a:r>
            <a:r>
              <a:rPr i="0" lang="en-GB" sz="1100" u="none" cap="none" strike="noStrike">
                <a:solidFill>
                  <a:schemeClr val="dk1"/>
                </a:solidFill>
                <a:latin typeface="Calibri"/>
                <a:ea typeface="Calibri"/>
                <a:cs typeface="Calibri"/>
                <a:sym typeface="Calibri"/>
              </a:rPr>
              <a:t> </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#DISHCompetition2024 #DietaryShifts #HealthyEatingKenya #SustainableDiets</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b="1" lang="en-GB" sz="1100" u="sng">
                <a:solidFill>
                  <a:schemeClr val="dk1"/>
                </a:solidFill>
                <a:latin typeface="Calibri"/>
                <a:ea typeface="Calibri"/>
                <a:cs typeface="Calibri"/>
                <a:sym typeface="Calibri"/>
              </a:rPr>
              <a:t>X copy</a:t>
            </a:r>
            <a:endParaRPr b="1" sz="1100" u="sng">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#DISHCompetition2024 offers more than just cash prizes. Apply now to get mentorship, global media attention, networking opportunities, collaboration with innovators and more, to catalyse your solution and get #Kenyans &amp; #Indoneisians eating more healthily.</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u="sng">
                <a:solidFill>
                  <a:srgbClr val="1155CC"/>
                </a:solidFill>
                <a:latin typeface="Calibri"/>
                <a:ea typeface="Calibri"/>
                <a:cs typeface="Calibri"/>
                <a:sym typeface="Calibri"/>
                <a:hlinkClick r:id="rId5">
                  <a:extLst>
                    <a:ext uri="{A12FA001-AC4F-418D-AE19-62706E023703}">
                      <ahyp:hlinkClr val="tx"/>
                    </a:ext>
                  </a:extLst>
                </a:hlinkClick>
              </a:rPr>
              <a:t>https://nutritionconnect.org/dish#</a:t>
            </a:r>
            <a:endParaRPr sz="1100">
              <a:solidFill>
                <a:schemeClr val="dk1"/>
              </a:solidFill>
              <a:latin typeface="Calibri"/>
              <a:ea typeface="Calibri"/>
              <a:cs typeface="Calibri"/>
              <a:sym typeface="Calibri"/>
            </a:endParaRPr>
          </a:p>
        </p:txBody>
      </p:sp>
      <p:sp>
        <p:nvSpPr>
          <p:cNvPr id="117" name="Google Shape;117;g309bf2adcfe_0_1"/>
          <p:cNvSpPr txBox="1"/>
          <p:nvPr/>
        </p:nvSpPr>
        <p:spPr>
          <a:xfrm>
            <a:off x="6478500" y="2056375"/>
            <a:ext cx="5157900" cy="4861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i="0" lang="en-GB" sz="1100" u="sng" cap="none" strike="noStrike">
                <a:solidFill>
                  <a:schemeClr val="dk1"/>
                </a:solidFill>
                <a:latin typeface="Calibri"/>
                <a:ea typeface="Calibri"/>
                <a:cs typeface="Calibri"/>
                <a:sym typeface="Calibri"/>
              </a:rPr>
              <a:t>Post 3</a:t>
            </a:r>
            <a:endParaRPr sz="1100">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Kenya is grappling with a severe malnutrition crisis. This isn’t just a matter of hunger; it’s a complex issue known as the ""triple burden of malnutrition,"" where undernutrition, overnutrition, and micronutrient deficiencies coexist, affecting millions across the country.   </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An estimated 23 million Kenyans are undernourished, while a Ministry of Health survey found rates of obesity that were equally alarming—50% of women and 20% of men are considered obese. Child malnutrition alone cost the country 6.9% of GDP, in 2014.  </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The DISH Competition by GAIN, EAT, FOLU and Nutriton Connect aims to address these critical issues by fostering innovative solutions and collaborations.   Your solution could be the key to a healthier Kenya!  </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 🍽️Let’s tackle Kenya's Malnutrition together! Apply now to make a difference: </a:t>
            </a:r>
            <a:r>
              <a:rPr i="0" lang="en-GB" sz="1100" u="sng" cap="none" strike="noStrike">
                <a:solidFill>
                  <a:schemeClr val="dk1"/>
                </a:solidFill>
                <a:latin typeface="Calibri"/>
                <a:ea typeface="Calibri"/>
                <a:cs typeface="Calibri"/>
                <a:sym typeface="Calibri"/>
                <a:hlinkClick r:id="rId6">
                  <a:extLst>
                    <a:ext uri="{A12FA001-AC4F-418D-AE19-62706E023703}">
                      <ahyp:hlinkClr val="tx"/>
                    </a:ext>
                  </a:extLst>
                </a:hlinkClick>
              </a:rPr>
              <a:t>https://nutritionconnect.org/dish#</a:t>
            </a:r>
            <a:r>
              <a:rPr i="0" lang="en-GB" sz="1100" u="none" cap="none" strike="noStrike">
                <a:solidFill>
                  <a:schemeClr val="dk1"/>
                </a:solidFill>
                <a:latin typeface="Calibri"/>
                <a:ea typeface="Calibri"/>
                <a:cs typeface="Calibri"/>
                <a:sym typeface="Calibri"/>
              </a:rPr>
              <a:t>  </a:t>
            </a:r>
            <a:endParaRPr i="0" sz="1100" u="none" cap="none" strike="noStrike">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i="0" lang="en-GB" sz="1100" u="none" cap="none" strike="noStrike">
                <a:solidFill>
                  <a:schemeClr val="dk1"/>
                </a:solidFill>
                <a:latin typeface="Calibri"/>
                <a:ea typeface="Calibri"/>
                <a:cs typeface="Calibri"/>
                <a:sym typeface="Calibri"/>
              </a:rPr>
              <a:t>#DISHCompetition2024 #DietaryShifts #HealthyEatingKenya #SustainableDiets</a:t>
            </a:r>
            <a:endParaRPr sz="1100">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b="1" lang="en-GB" sz="1100" u="sng">
                <a:solidFill>
                  <a:schemeClr val="dk1"/>
                </a:solidFill>
                <a:latin typeface="Calibri"/>
                <a:ea typeface="Calibri"/>
                <a:cs typeface="Calibri"/>
                <a:sym typeface="Calibri"/>
              </a:rPr>
              <a:t>X copy</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An estimated 23 million Kenyans are undernourished, while rates of obesity are at 50% women and 20% men.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Your solution could be the key to a healthier Kenya!</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🍽️Apply for #DISHCompetition2024 now: https://nutritionconnect.org/dish#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#DietaryShifts #HealthyEatingKenya #SustainableDiets</a:t>
            </a:r>
            <a:endParaRPr sz="11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1" name="Shape 121"/>
        <p:cNvGrpSpPr/>
        <p:nvPr/>
      </p:nvGrpSpPr>
      <p:grpSpPr>
        <a:xfrm>
          <a:off x="0" y="0"/>
          <a:ext cx="0" cy="0"/>
          <a:chOff x="0" y="0"/>
          <a:chExt cx="0" cy="0"/>
        </a:xfrm>
      </p:grpSpPr>
      <p:sp>
        <p:nvSpPr>
          <p:cNvPr id="122" name="Google Shape;122;g309bf2adcfe_0_12"/>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g309bf2adcfe_0_12"/>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rPr>
              <a:t>October </a:t>
            </a:r>
            <a:r>
              <a:rPr b="1" lang="en-GB" sz="5400">
                <a:solidFill>
                  <a:srgbClr val="00A29B"/>
                </a:solidFill>
                <a:latin typeface="Calibri"/>
                <a:ea typeface="Calibri"/>
                <a:cs typeface="Calibri"/>
                <a:sym typeface="Calibri"/>
              </a:rPr>
              <a:t>Social Media</a:t>
            </a:r>
            <a:r>
              <a:rPr b="1" lang="en-GB" sz="5400">
                <a:solidFill>
                  <a:srgbClr val="00A29B"/>
                </a:solidFill>
              </a:rPr>
              <a:t> </a:t>
            </a:r>
            <a:r>
              <a:rPr b="1" lang="en-GB" sz="5400">
                <a:solidFill>
                  <a:srgbClr val="00A29B"/>
                </a:solidFill>
                <a:latin typeface="Calibri"/>
                <a:ea typeface="Calibri"/>
                <a:cs typeface="Calibri"/>
                <a:sym typeface="Calibri"/>
              </a:rPr>
              <a:t>Copy</a:t>
            </a:r>
            <a:endParaRPr/>
          </a:p>
        </p:txBody>
      </p:sp>
      <p:sp>
        <p:nvSpPr>
          <p:cNvPr id="124" name="Google Shape;124;g309bf2adcfe_0_12"/>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25" name="Google Shape;125;g309bf2adcfe_0_12"/>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26" name="Google Shape;126;g309bf2adcfe_0_12"/>
          <p:cNvSpPr txBox="1"/>
          <p:nvPr/>
        </p:nvSpPr>
        <p:spPr>
          <a:xfrm>
            <a:off x="669025" y="2020050"/>
            <a:ext cx="5082900" cy="44730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600"/>
              </a:spcBef>
              <a:spcAft>
                <a:spcPts val="0"/>
              </a:spcAft>
              <a:buClr>
                <a:schemeClr val="dk1"/>
              </a:buClr>
              <a:buFont typeface="Arial"/>
              <a:buNone/>
            </a:pPr>
            <a:r>
              <a:rPr b="1" lang="en-GB" sz="1100" u="sng">
                <a:solidFill>
                  <a:schemeClr val="dk1"/>
                </a:solidFill>
                <a:latin typeface="Calibri"/>
                <a:ea typeface="Calibri"/>
                <a:cs typeface="Calibri"/>
                <a:sym typeface="Calibri"/>
              </a:rPr>
              <a:t>Post 4</a:t>
            </a:r>
            <a:endParaRPr sz="1100">
              <a:solidFill>
                <a:schemeClr val="dk1"/>
              </a:solidFill>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latin typeface="Calibri"/>
                <a:ea typeface="Calibri"/>
                <a:cs typeface="Calibri"/>
                <a:sym typeface="Calibri"/>
              </a:rPr>
              <a:t>📣 Are you a policy maker, chef, foodservice leader, food innovator, communicators, or marketeer that is passionate about dietary improvements? </a:t>
            </a:r>
            <a:endParaRPr sz="1100">
              <a:solidFill>
                <a:schemeClr val="dk1"/>
              </a:solidFill>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latin typeface="Calibri"/>
                <a:ea typeface="Calibri"/>
                <a:cs typeface="Calibri"/>
                <a:sym typeface="Calibri"/>
              </a:rPr>
              <a:t>The DISH Competition by GAIN, EAT, FOLU and Nutrition Connect is looking for YOU!  </a:t>
            </a:r>
            <a:endParaRPr sz="1100">
              <a:solidFill>
                <a:schemeClr val="dk1"/>
              </a:solidFill>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latin typeface="Calibri"/>
                <a:ea typeface="Calibri"/>
                <a:cs typeface="Calibri"/>
                <a:sym typeface="Calibri"/>
              </a:rPr>
              <a:t>🥦Submit your innovative solution to transform how Kenyans eat and be part of the change toward healthier dietary habits.  </a:t>
            </a:r>
            <a:endParaRPr sz="1100">
              <a:solidFill>
                <a:schemeClr val="dk1"/>
              </a:solidFill>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latin typeface="Calibri"/>
                <a:ea typeface="Calibri"/>
                <a:cs typeface="Calibri"/>
                <a:sym typeface="Calibri"/>
              </a:rPr>
              <a:t>Deadline: 31 October 2024 Details: </a:t>
            </a:r>
            <a:r>
              <a:rPr lang="en-GB" sz="1100" u="sng">
                <a:solidFill>
                  <a:schemeClr val="dk1"/>
                </a:solidFill>
                <a:latin typeface="Calibri"/>
                <a:ea typeface="Calibri"/>
                <a:cs typeface="Calibri"/>
                <a:sym typeface="Calibri"/>
                <a:hlinkClick r:id="rId4">
                  <a:extLst>
                    <a:ext uri="{A12FA001-AC4F-418D-AE19-62706E023703}">
                      <ahyp:hlinkClr val="tx"/>
                    </a:ext>
                  </a:extLst>
                </a:hlinkClick>
              </a:rPr>
              <a:t>https://nutritionconnect.org/dish#</a:t>
            </a:r>
            <a:r>
              <a:rPr lang="en-GB" sz="1100">
                <a:solidFill>
                  <a:schemeClr val="dk1"/>
                </a:solidFill>
                <a:latin typeface="Calibri"/>
                <a:ea typeface="Calibri"/>
                <a:cs typeface="Calibri"/>
                <a:sym typeface="Calibri"/>
              </a:rPr>
              <a:t> </a:t>
            </a:r>
            <a:endParaRPr sz="1100">
              <a:solidFill>
                <a:schemeClr val="dk1"/>
              </a:solidFill>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latin typeface="Calibri"/>
                <a:ea typeface="Calibri"/>
                <a:cs typeface="Calibri"/>
                <a:sym typeface="Calibri"/>
              </a:rPr>
              <a:t>#DISHCompetition2024 #DietaryShifts #HealthyEatingKenya #SustainableDiets</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t/>
            </a:r>
            <a:endParaRPr b="1" sz="1100" u="sng">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b="1" lang="en-GB" sz="1100" u="sng">
                <a:solidFill>
                  <a:schemeClr val="dk1"/>
                </a:solidFill>
                <a:latin typeface="Calibri"/>
                <a:ea typeface="Calibri"/>
                <a:cs typeface="Calibri"/>
                <a:sym typeface="Calibri"/>
              </a:rPr>
              <a:t>X Copy</a:t>
            </a:r>
            <a:endParaRPr b="1" sz="1100" u="sng">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Are you a policy maker, chef, food service leader, food innovator, communicator, or marketer who is passionate about dietary improvements? </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The #DISHCompetition2024 by @GAINalliance, @EATforum, @FOLUCoalition, @NutritionConnex is looking for YOU!</a:t>
            </a:r>
            <a:endParaRPr sz="110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latin typeface="Calibri"/>
                <a:ea typeface="Calibri"/>
                <a:cs typeface="Calibri"/>
                <a:sym typeface="Calibri"/>
              </a:rPr>
              <a:t>Apply Now</a:t>
            </a:r>
            <a:r>
              <a:rPr lang="en-GB" sz="1100">
                <a:solidFill>
                  <a:schemeClr val="dk1"/>
                </a:solidFill>
                <a:uFill>
                  <a:noFill/>
                </a:uFill>
                <a:latin typeface="Calibri"/>
                <a:ea typeface="Calibri"/>
                <a:cs typeface="Calibri"/>
                <a:sym typeface="Calibri"/>
                <a:hlinkClick r:id="rId5">
                  <a:extLst>
                    <a:ext uri="{A12FA001-AC4F-418D-AE19-62706E023703}">
                      <ahyp:hlinkClr val="tx"/>
                    </a:ext>
                  </a:extLst>
                </a:hlinkClick>
              </a:rPr>
              <a:t> </a:t>
            </a:r>
            <a:r>
              <a:rPr lang="en-GB" sz="1100" u="sng">
                <a:solidFill>
                  <a:srgbClr val="1155CC"/>
                </a:solidFill>
                <a:latin typeface="Calibri"/>
                <a:ea typeface="Calibri"/>
                <a:cs typeface="Calibri"/>
                <a:sym typeface="Calibri"/>
                <a:hlinkClick r:id="rId6">
                  <a:extLst>
                    <a:ext uri="{A12FA001-AC4F-418D-AE19-62706E023703}">
                      <ahyp:hlinkClr val="tx"/>
                    </a:ext>
                  </a:extLst>
                </a:hlinkClick>
              </a:rPr>
              <a:t>https://nutritionconnect.org/dish#</a:t>
            </a:r>
            <a:endParaRPr sz="1100">
              <a:solidFill>
                <a:schemeClr val="dk1"/>
              </a:solidFill>
              <a:latin typeface="Calibri"/>
              <a:ea typeface="Calibri"/>
              <a:cs typeface="Calibri"/>
              <a:sym typeface="Calibri"/>
            </a:endParaRPr>
          </a:p>
        </p:txBody>
      </p:sp>
      <p:sp>
        <p:nvSpPr>
          <p:cNvPr id="127" name="Google Shape;127;g309bf2adcfe_0_12"/>
          <p:cNvSpPr txBox="1"/>
          <p:nvPr/>
        </p:nvSpPr>
        <p:spPr>
          <a:xfrm>
            <a:off x="6035350" y="2020050"/>
            <a:ext cx="5862600" cy="48975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i="0" lang="en-GB" sz="1050" u="sng" cap="none" strike="noStrike">
                <a:solidFill>
                  <a:schemeClr val="dk1"/>
                </a:solidFill>
                <a:latin typeface="Calibri"/>
                <a:ea typeface="Calibri"/>
                <a:cs typeface="Calibri"/>
                <a:sym typeface="Calibri"/>
              </a:rPr>
              <a:t>Post </a:t>
            </a:r>
            <a:r>
              <a:rPr b="1" lang="en-GB" sz="1050" u="sng">
                <a:solidFill>
                  <a:schemeClr val="dk1"/>
                </a:solidFill>
                <a:latin typeface="Calibri"/>
                <a:ea typeface="Calibri"/>
                <a:cs typeface="Calibri"/>
                <a:sym typeface="Calibri"/>
              </a:rPr>
              <a:t>5</a:t>
            </a:r>
            <a:endParaRPr sz="1050">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latin typeface="Calibri"/>
                <a:ea typeface="Calibri"/>
                <a:cs typeface="Calibri"/>
                <a:sym typeface="Calibri"/>
              </a:rPr>
              <a:t>The #DISHCompetition seeks local solutions in 5 key categories to promote healthier, sustainable diets in Kenya and Indonesia. 🌱✨</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latin typeface="Calibri"/>
                <a:ea typeface="Calibri"/>
                <a:cs typeface="Calibri"/>
                <a:sym typeface="Calibri"/>
              </a:rPr>
              <a:t>5 Categories are :</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latin typeface="Calibri"/>
                <a:ea typeface="Calibri"/>
                <a:cs typeface="Calibri"/>
                <a:sym typeface="Calibri"/>
              </a:rPr>
              <a:t> 1️⃣ Regulation &amp; Policy: Supporting policies to regulate unhealthy food marketing and promote nutritious crops 🌾</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latin typeface="Calibri"/>
                <a:ea typeface="Calibri"/>
                <a:cs typeface="Calibri"/>
                <a:sym typeface="Calibri"/>
              </a:rPr>
              <a:t> 2️⃣ Advertisement &amp; Cultural Strategies: Highlighting traditional, locally sourced, and healthy foods 📢</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latin typeface="Calibri"/>
                <a:ea typeface="Calibri"/>
                <a:cs typeface="Calibri"/>
                <a:sym typeface="Calibri"/>
              </a:rPr>
              <a:t> 3️⃣ Food Service Interventions: Changing menu options, retail layouts, and portion sizes at food outlets 🍽️</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latin typeface="Calibri"/>
                <a:ea typeface="Calibri"/>
                <a:cs typeface="Calibri"/>
                <a:sym typeface="Calibri"/>
              </a:rPr>
              <a:t> 4️⃣ Culinary Skills: Building capacity through cooking shows, school programs, and more 🍳</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latin typeface="Calibri"/>
                <a:ea typeface="Calibri"/>
                <a:cs typeface="Calibri"/>
                <a:sym typeface="Calibri"/>
              </a:rPr>
              <a:t> 5️⃣ Product-level Innovations: Enhancing appeal, preparation, and access to nutritious foods 🥦</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latin typeface="Calibri"/>
                <a:ea typeface="Calibri"/>
                <a:cs typeface="Calibri"/>
                <a:sym typeface="Calibri"/>
              </a:rPr>
              <a:t>Submit your innovative solution to make a difference! 🏆🌍 Let's Discover Local Solutions for Healthier Diets!</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u="sng">
                <a:solidFill>
                  <a:srgbClr val="1155CC"/>
                </a:solidFill>
                <a:latin typeface="Calibri"/>
                <a:ea typeface="Calibri"/>
                <a:cs typeface="Calibri"/>
                <a:sym typeface="Calibri"/>
                <a:hlinkClick r:id="rId7">
                  <a:extLst>
                    <a:ext uri="{A12FA001-AC4F-418D-AE19-62706E023703}">
                      <ahyp:hlinkClr val="tx"/>
                    </a:ext>
                  </a:extLst>
                </a:hlinkClick>
              </a:rPr>
              <a:t>https://nutritionconnect.org/dish#</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latin typeface="Calibri"/>
                <a:ea typeface="Calibri"/>
                <a:cs typeface="Calibri"/>
                <a:sym typeface="Calibri"/>
              </a:rPr>
              <a:t>#HealthyDiets #SustainableEating #PlanetaryHealthDiet #FoodSystems 🌽</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t/>
            </a:r>
            <a:endParaRPr sz="1050">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b="1" lang="en-GB" sz="1050" u="sng">
                <a:solidFill>
                  <a:schemeClr val="dk1"/>
                </a:solidFill>
                <a:latin typeface="Calibri"/>
                <a:ea typeface="Calibri"/>
                <a:cs typeface="Calibri"/>
                <a:sym typeface="Calibri"/>
              </a:rPr>
              <a:t> X copy</a:t>
            </a:r>
            <a:endParaRPr b="1" sz="1050" u="sng">
              <a:solidFill>
                <a:schemeClr val="dk1"/>
              </a:solidFill>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highlight>
                  <a:srgbClr val="FFFFFF"/>
                </a:highlight>
                <a:latin typeface="Calibri"/>
                <a:ea typeface="Calibri"/>
                <a:cs typeface="Calibri"/>
                <a:sym typeface="Calibri"/>
              </a:rPr>
              <a:t>#DISHCompetition2024 seeks local solutions in 5 key categories to promote healthier, sustainable diets in #Kenya and #Indonesia.</a:t>
            </a:r>
            <a:endParaRPr sz="105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highlight>
                  <a:srgbClr val="FFFFFF"/>
                </a:highlight>
                <a:latin typeface="Calibri"/>
                <a:ea typeface="Calibri"/>
                <a:cs typeface="Calibri"/>
                <a:sym typeface="Calibri"/>
              </a:rPr>
              <a:t>🏆🌍 Let's Discover Local Solutions for Healthier Diets! Apply Now!</a:t>
            </a:r>
            <a:endParaRPr sz="105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highlight>
                  <a:srgbClr val="FFFFFF"/>
                </a:highlight>
                <a:latin typeface="Calibri"/>
                <a:ea typeface="Calibri"/>
                <a:cs typeface="Calibri"/>
                <a:sym typeface="Calibri"/>
              </a:rPr>
              <a:t>🔗https://nutritionconnect.org/dish#</a:t>
            </a:r>
            <a:endParaRPr sz="105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050">
                <a:solidFill>
                  <a:schemeClr val="dk1"/>
                </a:solidFill>
                <a:highlight>
                  <a:srgbClr val="FFFFFF"/>
                </a:highlight>
                <a:latin typeface="Calibri"/>
                <a:ea typeface="Calibri"/>
                <a:cs typeface="Calibri"/>
                <a:sym typeface="Calibri"/>
              </a:rPr>
              <a:t>@GAINalliance @EATforum @FOLUCoalition @NutritionConnex</a:t>
            </a:r>
            <a:endParaRPr b="1" sz="1050" u="sng">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1" name="Shape 131"/>
        <p:cNvGrpSpPr/>
        <p:nvPr/>
      </p:nvGrpSpPr>
      <p:grpSpPr>
        <a:xfrm>
          <a:off x="0" y="0"/>
          <a:ext cx="0" cy="0"/>
          <a:chOff x="0" y="0"/>
          <a:chExt cx="0" cy="0"/>
        </a:xfrm>
      </p:grpSpPr>
      <p:sp>
        <p:nvSpPr>
          <p:cNvPr id="132" name="Google Shape;132;g307de4310bf_0_0"/>
          <p:cNvSpPr/>
          <p:nvPr/>
        </p:nvSpPr>
        <p:spPr>
          <a:xfrm>
            <a:off x="1500" y="-58125"/>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g307de4310bf_0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rPr>
              <a:t>October </a:t>
            </a:r>
            <a:r>
              <a:rPr b="1" lang="en-GB" sz="5400">
                <a:solidFill>
                  <a:srgbClr val="00A29B"/>
                </a:solidFill>
                <a:latin typeface="Calibri"/>
                <a:ea typeface="Calibri"/>
                <a:cs typeface="Calibri"/>
                <a:sym typeface="Calibri"/>
              </a:rPr>
              <a:t>Social Media Copy</a:t>
            </a:r>
            <a:endParaRPr/>
          </a:p>
        </p:txBody>
      </p:sp>
      <p:sp>
        <p:nvSpPr>
          <p:cNvPr id="134" name="Google Shape;134;g307de4310bf_0_0"/>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35" name="Google Shape;135;g307de4310bf_0_0"/>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36" name="Google Shape;136;g307de4310bf_0_0"/>
          <p:cNvSpPr txBox="1"/>
          <p:nvPr/>
        </p:nvSpPr>
        <p:spPr>
          <a:xfrm>
            <a:off x="669025" y="2140325"/>
            <a:ext cx="5402700" cy="45054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6</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Category I – Regulation and Policy</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Kenya 🇰🇪 and Indonesia 🇮🇩 face a dietary crisis that requires urgent government action.</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Policies that promote healthy eating can save lives, reduce health costs 💊, and drive sustainable growth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That’s why we’re calling on think tanks and policymakers to apply to the #DISHCompetition.</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Be part of the solution ! Apply now. Let’s shape a future where Kenya and Indonesia embrace healthy eating!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🔗https://nutritionconnect.org/dish#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#HealthyDiets #SustainableEating #PlanetaryHealthDiet #FoodSystems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0" lvl="0" marL="0" rtl="0" algn="l">
              <a:lnSpc>
                <a:spcPct val="90000"/>
              </a:lnSpc>
              <a:spcBef>
                <a:spcPts val="600"/>
              </a:spcBef>
              <a:spcAft>
                <a:spcPts val="0"/>
              </a:spcAft>
              <a:buClr>
                <a:schemeClr val="dk1"/>
              </a:buClr>
              <a:buSzPts val="1100"/>
              <a:buFont typeface="Arial"/>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Kenya 🇰🇪 and Indonesia 🇮🇩 face a dietary crisis that requires urgent government action.</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Policies that promote healthy eating can save lives, reduce health costs 💊, and drive sustainable growth 🌱.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Apply now for #DISHCompetition</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https://nutritionconnect.org/dish# </a:t>
            </a:r>
            <a:endParaRPr b="1" sz="1100" u="sng">
              <a:solidFill>
                <a:schemeClr val="dk1"/>
              </a:solidFill>
              <a:latin typeface="Calibri"/>
              <a:ea typeface="Calibri"/>
              <a:cs typeface="Calibri"/>
              <a:sym typeface="Calibri"/>
            </a:endParaRPr>
          </a:p>
        </p:txBody>
      </p:sp>
      <p:sp>
        <p:nvSpPr>
          <p:cNvPr id="137" name="Google Shape;137;g307de4310bf_0_0"/>
          <p:cNvSpPr txBox="1"/>
          <p:nvPr/>
        </p:nvSpPr>
        <p:spPr>
          <a:xfrm>
            <a:off x="6660125" y="2140325"/>
            <a:ext cx="4915500" cy="47775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7</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Category II – Advertisement and Cultural Strategies</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From billboards to social media 📲, every ad has the potential to shape #food choices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Your next campaign could be the one that gets Kenyans 🇰🇪 or Indonesians 🇮🇩 choosing #fresh food 🥬 over fast food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Want to get involved?</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Submit your solutions to the #DISHCompetition today and be part of the movement to get Kenyans and Indonesians eating more healthily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https://nutritionconnect.org/dish#</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#HealthyDiets #SustainableEating #PlanetaryHealthDiet #Advertising #marketing</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From billboards to social media📲, every ad has the potential to shape food choices 🍲.  Your next campaign could be the one that gets Kenyans 🇰🇪 or Indonesians 🇮🇩 choosing fresh food 🥬 over fast food 🍔.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Apply now 🔗 https://nutritionconnect.org/dish#</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#DISHCompetition</a:t>
            </a:r>
            <a:endParaRPr sz="1100">
              <a:solidFill>
                <a:schemeClr val="dk1"/>
              </a:solidFill>
              <a:highlight>
                <a:srgbClr val="FFFFFF"/>
              </a:highlight>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1" name="Shape 141"/>
        <p:cNvGrpSpPr/>
        <p:nvPr/>
      </p:nvGrpSpPr>
      <p:grpSpPr>
        <a:xfrm>
          <a:off x="0" y="0"/>
          <a:ext cx="0" cy="0"/>
          <a:chOff x="0" y="0"/>
          <a:chExt cx="0" cy="0"/>
        </a:xfrm>
      </p:grpSpPr>
      <p:sp>
        <p:nvSpPr>
          <p:cNvPr id="142" name="Google Shape;142;g307de4310bf_0_9"/>
          <p:cNvSpPr/>
          <p:nvPr/>
        </p:nvSpPr>
        <p:spPr>
          <a:xfrm>
            <a:off x="150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3" name="Google Shape;143;g307de4310bf_0_9"/>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rPr>
              <a:t>October </a:t>
            </a:r>
            <a:r>
              <a:rPr b="1" lang="en-GB" sz="5400">
                <a:solidFill>
                  <a:srgbClr val="00A29B"/>
                </a:solidFill>
                <a:latin typeface="Calibri"/>
                <a:ea typeface="Calibri"/>
                <a:cs typeface="Calibri"/>
                <a:sym typeface="Calibri"/>
              </a:rPr>
              <a:t>Social Media Copy</a:t>
            </a:r>
            <a:endParaRPr/>
          </a:p>
        </p:txBody>
      </p:sp>
      <p:sp>
        <p:nvSpPr>
          <p:cNvPr id="144" name="Google Shape;144;g307de4310bf_0_9"/>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45" name="Google Shape;145;g307de4310bf_0_9"/>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46" name="Google Shape;146;g307de4310bf_0_9"/>
          <p:cNvSpPr txBox="1"/>
          <p:nvPr/>
        </p:nvSpPr>
        <p:spPr>
          <a:xfrm>
            <a:off x="732025" y="2089075"/>
            <a:ext cx="5681100" cy="44040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8</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Category III – Food Service Interventions</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Do you work with a supermarket 🛒 or restaurant 🍴? You can help Kenyans 🇰🇪 and Indonesians 🇮🇩 eat healthier!</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From tweaking #menu choices 🥗 to reimagining product placement in #retail stores 🛍️, you can inspire nutritious decisions every day.</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Submit your solutions to the #DISHCompetition and we can create healthy communities together!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🔗https://nutritionconnect.org/dish#</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a:t>
            </a:r>
            <a:r>
              <a:rPr lang="en-GB" sz="1100">
                <a:solidFill>
                  <a:schemeClr val="dk1"/>
                </a:solidFill>
                <a:highlight>
                  <a:srgbClr val="FFFFFF"/>
                </a:highlight>
                <a:latin typeface="Calibri"/>
                <a:ea typeface="Calibri"/>
                <a:cs typeface="Calibri"/>
                <a:sym typeface="Calibri"/>
              </a:rPr>
              <a:t>#</a:t>
            </a:r>
            <a:r>
              <a:rPr lang="en-GB" sz="1100">
                <a:solidFill>
                  <a:schemeClr val="dk1"/>
                </a:solidFill>
                <a:highlight>
                  <a:srgbClr val="FFFFFF"/>
                </a:highlight>
                <a:latin typeface="Calibri"/>
                <a:ea typeface="Calibri"/>
                <a:cs typeface="Calibri"/>
                <a:sym typeface="Calibri"/>
              </a:rPr>
              <a:t>HealthyDiets #SustainableEating #PlanetaryHealthDiet #FoodSystems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0" lvl="0" marL="0" rtl="0" algn="l">
              <a:lnSpc>
                <a:spcPct val="90000"/>
              </a:lnSpc>
              <a:spcBef>
                <a:spcPts val="600"/>
              </a:spcBef>
              <a:spcAft>
                <a:spcPts val="0"/>
              </a:spcAft>
              <a:buSzPts val="1100"/>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SzPts val="1100"/>
              <a:buNone/>
            </a:pPr>
            <a:r>
              <a:rPr lang="en-GB" sz="1100">
                <a:solidFill>
                  <a:schemeClr val="dk1"/>
                </a:solidFill>
                <a:highlight>
                  <a:srgbClr val="FFFFFF"/>
                </a:highlight>
                <a:latin typeface="Calibri"/>
                <a:ea typeface="Calibri"/>
                <a:cs typeface="Calibri"/>
                <a:sym typeface="Calibri"/>
              </a:rPr>
              <a:t>Work for a supermarket or restaurant? Now is your chance to help Kenyans 🇰🇪 or Indonesians 🇮🇩 eat healthier!  From tweaking menu choices 🥗 to reimagining product placement 🛍️, you can inspire nutritious decisions every day.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SzPts val="1100"/>
              <a:buNone/>
            </a:pPr>
            <a:r>
              <a:rPr lang="en-GB" sz="1100">
                <a:solidFill>
                  <a:schemeClr val="dk1"/>
                </a:solidFill>
                <a:highlight>
                  <a:srgbClr val="FFFFFF"/>
                </a:highlight>
                <a:latin typeface="Calibri"/>
                <a:ea typeface="Calibri"/>
                <a:cs typeface="Calibri"/>
                <a:sym typeface="Calibri"/>
              </a:rPr>
              <a:t>Apply for #DISHCompetition🔗https://nutritionconnect.org/dish#</a:t>
            </a:r>
            <a:endParaRPr sz="1100">
              <a:solidFill>
                <a:schemeClr val="dk1"/>
              </a:solidFill>
              <a:highlight>
                <a:srgbClr val="FFFFFF"/>
              </a:highlight>
              <a:latin typeface="Calibri"/>
              <a:ea typeface="Calibri"/>
              <a:cs typeface="Calibri"/>
              <a:sym typeface="Calibri"/>
            </a:endParaRPr>
          </a:p>
        </p:txBody>
      </p:sp>
      <p:sp>
        <p:nvSpPr>
          <p:cNvPr id="147" name="Google Shape;147;g307de4310bf_0_9"/>
          <p:cNvSpPr txBox="1"/>
          <p:nvPr/>
        </p:nvSpPr>
        <p:spPr>
          <a:xfrm>
            <a:off x="6841750" y="2089075"/>
            <a:ext cx="4681200" cy="45456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9</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Category IV – Culinary Skills</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People who cook 👩🏽‍🍳 are more likely to prepare nutritious meals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That’s why we need #chefs and #cooking enthusiasts 👨‍🍳 to apply for the #DISHCompetition! Your expertise can inspire healthier habits and transform how communities view #food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Share your solutions for passing on culinary skills and shaping healthier eating habits in Kenya 🇰🇪 and Indonesia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https://nutritionconnect.org/dish#</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#HealthyDiets #SustainableEating #PlanetaryHealthDiet  #community #cooking #student #youth #foryou #new</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#FoodSystems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latin typeface="Calibri"/>
                <a:ea typeface="Calibri"/>
                <a:cs typeface="Calibri"/>
                <a:sym typeface="Calibri"/>
              </a:rPr>
              <a:t>People who cook 👩🏽‍🍳 are more likely to prepare nutritious meals🥗. That’s why we need chefs and cooks 👨‍🍳 to apply for the #DISHCompetition! Your expertise can inspire healthier habits and transform how communities view food 🍲.  </a:t>
            </a:r>
            <a:endParaRPr sz="1100">
              <a:solidFill>
                <a:schemeClr val="dk1"/>
              </a:solidFill>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latin typeface="Calibri"/>
                <a:ea typeface="Calibri"/>
                <a:cs typeface="Calibri"/>
                <a:sym typeface="Calibri"/>
              </a:rPr>
              <a:t>🔗</a:t>
            </a:r>
            <a:r>
              <a:rPr lang="en-GB" sz="1100">
                <a:solidFill>
                  <a:schemeClr val="dk1"/>
                </a:solidFill>
                <a:uFill>
                  <a:noFill/>
                </a:uFill>
                <a:latin typeface="Calibri"/>
                <a:ea typeface="Calibri"/>
                <a:cs typeface="Calibri"/>
                <a:sym typeface="Calibri"/>
                <a:hlinkClick r:id="rId4">
                  <a:extLst>
                    <a:ext uri="{A12FA001-AC4F-418D-AE19-62706E023703}">
                      <ahyp:hlinkClr val="tx"/>
                    </a:ext>
                  </a:extLst>
                </a:hlinkClick>
              </a:rPr>
              <a:t> </a:t>
            </a:r>
            <a:r>
              <a:rPr lang="en-GB" sz="1100" u="sng">
                <a:solidFill>
                  <a:srgbClr val="1155CC"/>
                </a:solidFill>
                <a:latin typeface="Calibri"/>
                <a:ea typeface="Calibri"/>
                <a:cs typeface="Calibri"/>
                <a:sym typeface="Calibri"/>
                <a:hlinkClick r:id="rId5">
                  <a:extLst>
                    <a:ext uri="{A12FA001-AC4F-418D-AE19-62706E023703}">
                      <ahyp:hlinkClr val="tx"/>
                    </a:ext>
                  </a:extLst>
                </a:hlinkClick>
              </a:rPr>
              <a:t>https://nutritionconnect.org/dish#</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1" name="Shape 151"/>
        <p:cNvGrpSpPr/>
        <p:nvPr/>
      </p:nvGrpSpPr>
      <p:grpSpPr>
        <a:xfrm>
          <a:off x="0" y="0"/>
          <a:ext cx="0" cy="0"/>
          <a:chOff x="0" y="0"/>
          <a:chExt cx="0" cy="0"/>
        </a:xfrm>
      </p:grpSpPr>
      <p:sp>
        <p:nvSpPr>
          <p:cNvPr id="152" name="Google Shape;152;g309bf2adcfe_0_51"/>
          <p:cNvSpPr/>
          <p:nvPr/>
        </p:nvSpPr>
        <p:spPr>
          <a:xfrm>
            <a:off x="1500" y="-116225"/>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g309bf2adcfe_0_5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rPr>
              <a:t>October </a:t>
            </a:r>
            <a:r>
              <a:rPr b="1" lang="en-GB" sz="5400">
                <a:solidFill>
                  <a:srgbClr val="00A29B"/>
                </a:solidFill>
                <a:latin typeface="Calibri"/>
                <a:ea typeface="Calibri"/>
                <a:cs typeface="Calibri"/>
                <a:sym typeface="Calibri"/>
              </a:rPr>
              <a:t>Social Media Copy</a:t>
            </a:r>
            <a:endParaRPr/>
          </a:p>
        </p:txBody>
      </p:sp>
      <p:sp>
        <p:nvSpPr>
          <p:cNvPr id="154" name="Google Shape;154;g309bf2adcfe_0_51"/>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55" name="Google Shape;155;g309bf2adcfe_0_51"/>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56" name="Google Shape;156;g309bf2adcfe_0_51"/>
          <p:cNvSpPr txBox="1"/>
          <p:nvPr/>
        </p:nvSpPr>
        <p:spPr>
          <a:xfrm>
            <a:off x="782875" y="2216200"/>
            <a:ext cx="5974500" cy="4276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10</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Category V – Product-Level Innovations</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What if your next big idea 💡 could stop food from going to waste 🍞 in Kenya 🇰🇪 or Indonesia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From new distribution models 🚚 to innovative products and apps 📱, YOUR solution could be the key 🔑 to getting nutritious food to more people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Have an idea? 💡 This is your chance to make a real difference!</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Submit your solution to the #DISHCompetition today and help shape the #future of food 🥗 in Kenya and Indonesia.</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🔗https://nutritionconnect.org/dish#</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#HealthyDiets #SustainableEating #PlanetaryHealthDiet #design #quality #nature #DietaryShifts #SustainableSolutions #EAT</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What if your next big idea could stop food from going to waste in Kenya or Indonesia?  From new distribution models 🚚 to innovative products &amp; apps📱, YOUR solution could be the key to getting nutritious food into the hands of more people.  Apply NOW 🔗</a:t>
            </a:r>
            <a:r>
              <a:rPr lang="en-GB" sz="1100" u="sng">
                <a:solidFill>
                  <a:schemeClr val="hlink"/>
                </a:solidFill>
                <a:highlight>
                  <a:srgbClr val="FFFFFF"/>
                </a:highlight>
                <a:latin typeface="Calibri"/>
                <a:ea typeface="Calibri"/>
                <a:cs typeface="Calibri"/>
                <a:sym typeface="Calibri"/>
                <a:hlinkClick r:id="rId4"/>
              </a:rPr>
              <a:t>https://nutritionconnect.org/dish#</a:t>
            </a:r>
            <a:endParaRPr b="1" sz="1100" u="sng">
              <a:solidFill>
                <a:schemeClr val="dk1"/>
              </a:solidFill>
              <a:highlight>
                <a:srgbClr val="FFFFFF"/>
              </a:highlight>
              <a:latin typeface="Calibri"/>
              <a:ea typeface="Calibri"/>
              <a:cs typeface="Calibri"/>
              <a:sym typeface="Calibri"/>
            </a:endParaRPr>
          </a:p>
        </p:txBody>
      </p:sp>
      <p:sp>
        <p:nvSpPr>
          <p:cNvPr id="157" name="Google Shape;157;g309bf2adcfe_0_51"/>
          <p:cNvSpPr txBox="1"/>
          <p:nvPr/>
        </p:nvSpPr>
        <p:spPr>
          <a:xfrm>
            <a:off x="6757375" y="2267050"/>
            <a:ext cx="4821000" cy="4549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11</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Are you passionate about transforming diets in Kenya and Indonesia? 🌍✨ Here’s who can apply for the #DISHCompetition: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 Individuals or Organizations: From entrepreneurs to Small &amp; medium enterpises SMEs, researchers, NGOs, #chefs, and more</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 Age: 18 years or more</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 Location: Must be a registered agency or citizen in Kenya or Indonesia</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Be part of the change for #SustainableEating! 🌱 Apply today!</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https://nutritionconnect.org/dish#</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#DISH2024 #DISHCompetition #GAIN #FOLU #EAT #HealthyDiet #Kenya #FoodSystems</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Are you passionate about transforming diets in Kenya and Indonesia? 🌍✨ Check who can apply for the #DISHCompetition and be part of the change for #SustainableEating! 🌱 Apply today!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https://nutritionconnect.org/dish#</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#DISH2024 #GAIN #FOLU #EAT #HealthyDiet #Kenya #FoodSystems</a:t>
            </a:r>
            <a:endParaRPr sz="1100">
              <a:solidFill>
                <a:schemeClr val="dk1"/>
              </a:solidFill>
              <a:highlight>
                <a:srgbClr val="FFFFFF"/>
              </a:highlight>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1" name="Shape 161"/>
        <p:cNvGrpSpPr/>
        <p:nvPr/>
      </p:nvGrpSpPr>
      <p:grpSpPr>
        <a:xfrm>
          <a:off x="0" y="0"/>
          <a:ext cx="0" cy="0"/>
          <a:chOff x="0" y="0"/>
          <a:chExt cx="0" cy="0"/>
        </a:xfrm>
      </p:grpSpPr>
      <p:sp>
        <p:nvSpPr>
          <p:cNvPr id="162" name="Google Shape;162;g307de4310bf_0_18"/>
          <p:cNvSpPr/>
          <p:nvPr/>
        </p:nvSpPr>
        <p:spPr>
          <a:xfrm>
            <a:off x="0" y="0"/>
            <a:ext cx="12189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g307de4310bf_0_18"/>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A29B"/>
              </a:buClr>
              <a:buSzPts val="5400"/>
              <a:buFont typeface="Calibri"/>
              <a:buNone/>
            </a:pPr>
            <a:r>
              <a:rPr b="1" lang="en-GB" sz="5400">
                <a:solidFill>
                  <a:srgbClr val="00A29B"/>
                </a:solidFill>
              </a:rPr>
              <a:t>October </a:t>
            </a:r>
            <a:r>
              <a:rPr b="1" lang="en-GB" sz="5400">
                <a:solidFill>
                  <a:srgbClr val="00A29B"/>
                </a:solidFill>
                <a:latin typeface="Calibri"/>
                <a:ea typeface="Calibri"/>
                <a:cs typeface="Calibri"/>
                <a:sym typeface="Calibri"/>
              </a:rPr>
              <a:t>Social Media Copy</a:t>
            </a:r>
            <a:endParaRPr/>
          </a:p>
        </p:txBody>
      </p:sp>
      <p:sp>
        <p:nvSpPr>
          <p:cNvPr id="164" name="Google Shape;164;g307de4310bf_0_18"/>
          <p:cNvSpPr/>
          <p:nvPr/>
        </p:nvSpPr>
        <p:spPr>
          <a:xfrm>
            <a:off x="669036" y="1677373"/>
            <a:ext cx="10853928" cy="18288"/>
          </a:xfrm>
          <a:custGeom>
            <a:rect b="b" l="l" r="r" t="t"/>
            <a:pathLst>
              <a:path extrusionOk="0" fill="none" h="18288" w="10853928">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extrusionOk="0" h="18288" w="10853928">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cap="rnd" cmpd="sng" w="412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A logo with a fork and spoon&#10;&#10;Description automatically generated" id="165" name="Google Shape;165;g307de4310bf_0_18"/>
          <p:cNvPicPr preferRelativeResize="0"/>
          <p:nvPr>
            <p:ph idx="1" type="body"/>
          </p:nvPr>
        </p:nvPicPr>
        <p:blipFill rotWithShape="1">
          <a:blip r:embed="rId3">
            <a:alphaModFix/>
          </a:blip>
          <a:srcRect b="0" l="0" r="0" t="0"/>
          <a:stretch/>
        </p:blipFill>
        <p:spPr>
          <a:xfrm>
            <a:off x="10959353" y="0"/>
            <a:ext cx="1232700" cy="1232700"/>
          </a:xfrm>
          <a:prstGeom prst="rect">
            <a:avLst/>
          </a:prstGeom>
          <a:noFill/>
          <a:ln>
            <a:noFill/>
          </a:ln>
        </p:spPr>
      </p:pic>
      <p:sp>
        <p:nvSpPr>
          <p:cNvPr id="166" name="Google Shape;166;g307de4310bf_0_18"/>
          <p:cNvSpPr txBox="1"/>
          <p:nvPr/>
        </p:nvSpPr>
        <p:spPr>
          <a:xfrm>
            <a:off x="775600" y="2179875"/>
            <a:ext cx="5989200" cy="43131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Post 12</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The #PlanetaryHealthDiet promotes more fruits, vegetables, whole grains, nuts, legumes, blue foods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Depending on the country context some diets may include more or less of eggs, poultry, pork, dairy, or red meat. To protect our health and planet, we need less free sugars, vegetable oils, salt, and ultra-processed foods.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Share your innovative solutions on how we can achieve healthier diets in Kenya or Indonesia.🌱!</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Your solution could be the change we NEED ! Apply now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https://nutritionconnect.org/dish#</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#DISH2024 #DISHCompetition #GAIN #FOLU #EAT #HealthyDiet #Kenya #FoodSystems #planet #DietaryShifts #SustainableSolutions #EAT</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 The #PlanetaryHealthDiet promotes more fruits, vegetables, whole grains, nuts, legumes, and blue foods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Share your innovative solutions today on how we can explore the multi-pronged approach toward healthier diets in Kenya or Indonesia!</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rPr lang="en-GB" sz="1100">
                <a:solidFill>
                  <a:schemeClr val="dk1"/>
                </a:solidFill>
                <a:highlight>
                  <a:srgbClr val="FFFFFF"/>
                </a:highlight>
                <a:latin typeface="Calibri"/>
                <a:ea typeface="Calibri"/>
                <a:cs typeface="Calibri"/>
                <a:sym typeface="Calibri"/>
              </a:rPr>
              <a:t>🥗Apply now https://nutritionconnect.org/dish#</a:t>
            </a:r>
            <a:endParaRPr b="1" sz="1100">
              <a:solidFill>
                <a:schemeClr val="dk1"/>
              </a:solidFill>
              <a:highlight>
                <a:srgbClr val="FFFFFF"/>
              </a:highlight>
              <a:latin typeface="Calibri"/>
              <a:ea typeface="Calibri"/>
              <a:cs typeface="Calibri"/>
              <a:sym typeface="Calibri"/>
            </a:endParaRPr>
          </a:p>
        </p:txBody>
      </p:sp>
      <p:sp>
        <p:nvSpPr>
          <p:cNvPr id="167" name="Google Shape;167;g307de4310bf_0_18"/>
          <p:cNvSpPr txBox="1"/>
          <p:nvPr/>
        </p:nvSpPr>
        <p:spPr>
          <a:xfrm>
            <a:off x="6920400" y="2179875"/>
            <a:ext cx="5035800" cy="47379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600"/>
              </a:spcBef>
              <a:spcAft>
                <a:spcPts val="0"/>
              </a:spcAft>
              <a:buClr>
                <a:schemeClr val="dk1"/>
              </a:buClr>
              <a:buFont typeface="Arial"/>
              <a:buNone/>
            </a:pPr>
            <a:r>
              <a:rPr b="1" lang="en-GB" sz="1100" u="sng">
                <a:solidFill>
                  <a:schemeClr val="dk1"/>
                </a:solidFill>
                <a:highlight>
                  <a:srgbClr val="FFFFFF"/>
                </a:highlight>
                <a:latin typeface="Calibri"/>
                <a:ea typeface="Calibri"/>
                <a:cs typeface="Calibri"/>
                <a:sym typeface="Calibri"/>
              </a:rPr>
              <a:t>Post 13</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The #DISHCompetition is here to get Kenyans and Indonesians eating more healthily!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We need local solutions from you that can encourage healthier, more sustainable diets in keeping with  the #PlanetaryHealthDiet &amp; #EATLancet 2.0 findings.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30 solutions will get funded, supported, mentored, recognized globally ! Will yours be one of them?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Apply now: https://nutritionconnect.org/dish#</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Deadline: 31 October 2024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#DISH2024 #DISHCompetition #GAIN #Malnutrition #HealthyDiet #Kenya #SustainableEating #FoodForFuture #PlanetaryHealthDiet #DietaryShifts #SustainableSolutions #EAT</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None/>
            </a:pPr>
            <a:r>
              <a:t/>
            </a:r>
            <a:endParaRPr b="1"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b="1" lang="en-GB" sz="1100" u="sng">
                <a:solidFill>
                  <a:schemeClr val="dk1"/>
                </a:solidFill>
                <a:highlight>
                  <a:srgbClr val="FFFFFF"/>
                </a:highlight>
                <a:latin typeface="Calibri"/>
                <a:ea typeface="Calibri"/>
                <a:cs typeface="Calibri"/>
                <a:sym typeface="Calibri"/>
              </a:rPr>
              <a:t>X copy</a:t>
            </a:r>
            <a:endParaRPr b="1" sz="1100" u="sng">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The #DISHCompetition is here to get Kenyans and Indonesians eating more healthily!   We need local solutions that encourage healthy and sustainable diets.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Will yours be one of them? 🌍🍽️  Apply now: https://nutritionconnect.org/dish#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 Deadline: 31 October 2024</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Font typeface="Arial"/>
              <a:buNone/>
            </a:pPr>
            <a:r>
              <a:rPr lang="en-GB" sz="1100">
                <a:solidFill>
                  <a:schemeClr val="dk1"/>
                </a:solidFill>
                <a:highlight>
                  <a:srgbClr val="FFFFFF"/>
                </a:highlight>
                <a:latin typeface="Calibri"/>
                <a:ea typeface="Calibri"/>
                <a:cs typeface="Calibri"/>
                <a:sym typeface="Calibri"/>
              </a:rPr>
              <a:t>#DISH2024 </a:t>
            </a:r>
            <a:endParaRPr sz="1100">
              <a:solidFill>
                <a:schemeClr val="dk1"/>
              </a:solidFill>
              <a:highlight>
                <a:srgbClr val="FFFFFF"/>
              </a:highlight>
              <a:latin typeface="Calibri"/>
              <a:ea typeface="Calibri"/>
              <a:cs typeface="Calibri"/>
              <a:sym typeface="Calibri"/>
            </a:endParaRPr>
          </a:p>
          <a:p>
            <a:pPr indent="0" lvl="0" marL="0" rtl="0" algn="l">
              <a:lnSpc>
                <a:spcPct val="90000"/>
              </a:lnSpc>
              <a:spcBef>
                <a:spcPts val="60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0" lvl="0" marL="0" rtl="0" algn="l">
              <a:lnSpc>
                <a:spcPct val="90000"/>
              </a:lnSpc>
              <a:spcBef>
                <a:spcPts val="600"/>
              </a:spcBef>
              <a:spcAft>
                <a:spcPts val="0"/>
              </a:spcAft>
              <a:buClr>
                <a:schemeClr val="dk1"/>
              </a:buClr>
              <a:buSzPts val="1100"/>
              <a:buFont typeface="Arial"/>
              <a:buNone/>
            </a:pPr>
            <a:r>
              <a:t/>
            </a:r>
            <a:endParaRPr sz="1100">
              <a:solidFill>
                <a:schemeClr val="dk1"/>
              </a:solidFill>
              <a:highlight>
                <a:srgbClr val="FFFFFF"/>
              </a:highlight>
              <a:latin typeface="Calibri"/>
              <a:ea typeface="Calibri"/>
              <a:cs typeface="Calibri"/>
              <a:sym typeface="Calibri"/>
            </a:endParaRPr>
          </a:p>
          <a:p>
            <a:pPr indent="0" lvl="0" marL="0" marR="0" rtl="0" algn="l">
              <a:lnSpc>
                <a:spcPct val="90000"/>
              </a:lnSpc>
              <a:spcBef>
                <a:spcPts val="600"/>
              </a:spcBef>
              <a:spcAft>
                <a:spcPts val="0"/>
              </a:spcAft>
              <a:buNone/>
            </a:pPr>
            <a:r>
              <a:t/>
            </a:r>
            <a:endParaRPr sz="900">
              <a:solidFill>
                <a:schemeClr val="dk1"/>
              </a:solidFill>
              <a:highlight>
                <a:srgbClr val="FFFFFF"/>
              </a:highlight>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2024-09-27T09:01:27Z</dcterms:created>
  <dc:creator>Mukami Njue</dc:creator>
</cp:coreProperties>
</file>